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81" r:id="rId9"/>
    <p:sldId id="263" r:id="rId10"/>
    <p:sldId id="264" r:id="rId11"/>
    <p:sldId id="269" r:id="rId12"/>
    <p:sldId id="267" r:id="rId13"/>
    <p:sldId id="273" r:id="rId14"/>
    <p:sldId id="272" r:id="rId15"/>
    <p:sldId id="270" r:id="rId16"/>
    <p:sldId id="271" r:id="rId17"/>
    <p:sldId id="282" r:id="rId18"/>
    <p:sldId id="274" r:id="rId19"/>
    <p:sldId id="275" r:id="rId20"/>
    <p:sldId id="265" r:id="rId21"/>
    <p:sldId id="268" r:id="rId22"/>
    <p:sldId id="283" r:id="rId23"/>
    <p:sldId id="278" r:id="rId24"/>
    <p:sldId id="279"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C7E7"/>
    <a:srgbClr val="333399"/>
    <a:srgbClr val="2E75B6"/>
    <a:srgbClr val="33CCFF"/>
    <a:srgbClr val="FFFFFF"/>
    <a:srgbClr val="200593"/>
    <a:srgbClr val="D9D9D9"/>
    <a:srgbClr val="090296"/>
    <a:srgbClr val="CC000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0" d="100"/>
          <a:sy n="60" d="100"/>
        </p:scale>
        <p:origin x="-85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21DA41-5C2F-4130-9F76-F4C65EB044D6}" type="datetimeFigureOut">
              <a:rPr lang="zh-CN" altLang="en-US" smtClean="0"/>
              <a:t>2016-4-6</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6761CB-CF12-454C-AF1F-28D2DE5B5A43}" type="slidenum">
              <a:rPr lang="zh-CN" altLang="en-US" smtClean="0"/>
              <a:t>‹#›</a:t>
            </a:fld>
            <a:endParaRPr lang="zh-CN" altLang="en-US"/>
          </a:p>
        </p:txBody>
      </p:sp>
    </p:spTree>
    <p:extLst>
      <p:ext uri="{BB962C8B-B14F-4D97-AF65-F5344CB8AC3E}">
        <p14:creationId xmlns:p14="http://schemas.microsoft.com/office/powerpoint/2010/main" val="784115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F7AFF5-5EA5-42CD-A471-BC28D92CF28D}" type="datetimeFigureOut">
              <a:rPr lang="zh-CN" altLang="en-US" smtClean="0"/>
              <a:t>2016-4-6</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00DCA9-DBE8-4904-BDA3-9D28A28219C8}" type="slidenum">
              <a:rPr lang="zh-CN" altLang="en-US" smtClean="0"/>
              <a:t>‹#›</a:t>
            </a:fld>
            <a:endParaRPr lang="zh-CN" altLang="en-US"/>
          </a:p>
        </p:txBody>
      </p:sp>
    </p:spTree>
    <p:extLst>
      <p:ext uri="{BB962C8B-B14F-4D97-AF65-F5344CB8AC3E}">
        <p14:creationId xmlns:p14="http://schemas.microsoft.com/office/powerpoint/2010/main" val="4151179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900DCA9-DBE8-4904-BDA3-9D28A28219C8}" type="slidenum">
              <a:rPr lang="zh-CN" altLang="en-US" smtClean="0"/>
              <a:t>23</a:t>
            </a:fld>
            <a:endParaRPr lang="zh-CN" altLang="en-US"/>
          </a:p>
        </p:txBody>
      </p:sp>
    </p:spTree>
    <p:extLst>
      <p:ext uri="{BB962C8B-B14F-4D97-AF65-F5344CB8AC3E}">
        <p14:creationId xmlns:p14="http://schemas.microsoft.com/office/powerpoint/2010/main" val="3639474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3113931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3222336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119733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2483196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3755707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3620882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238999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215639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2319050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49974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5026B4E-9D43-4435-B703-6C87BE345F92}" type="datetimeFigureOut">
              <a:rPr lang="zh-CN" altLang="en-US" smtClean="0"/>
              <a:t>2016-4-6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3591349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26B4E-9D43-4435-B703-6C87BE345F92}" type="datetimeFigureOut">
              <a:rPr lang="zh-CN" altLang="en-US" smtClean="0"/>
              <a:t>2016-4-6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9A39F-ECD2-483D-9D90-439E49AED64A}" type="slidenum">
              <a:rPr lang="zh-CN" altLang="en-US" smtClean="0"/>
              <a:t>‹#›</a:t>
            </a:fld>
            <a:endParaRPr lang="zh-CN" altLang="en-US"/>
          </a:p>
        </p:txBody>
      </p:sp>
    </p:spTree>
    <p:extLst>
      <p:ext uri="{BB962C8B-B14F-4D97-AF65-F5344CB8AC3E}">
        <p14:creationId xmlns:p14="http://schemas.microsoft.com/office/powerpoint/2010/main" val="1561504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slideLayout" Target="../slideLayouts/slideLayout2.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761776" y="1977052"/>
            <a:ext cx="10929874" cy="1593906"/>
            <a:chOff x="761776" y="1076723"/>
            <a:chExt cx="10929874" cy="1593906"/>
          </a:xfrm>
        </p:grpSpPr>
        <p:grpSp>
          <p:nvGrpSpPr>
            <p:cNvPr id="20" name="组合 19"/>
            <p:cNvGrpSpPr/>
            <p:nvPr/>
          </p:nvGrpSpPr>
          <p:grpSpPr>
            <a:xfrm>
              <a:off x="761776" y="1076723"/>
              <a:ext cx="10929874" cy="1593906"/>
              <a:chOff x="1980734" y="1431580"/>
              <a:chExt cx="6553200" cy="1104001"/>
            </a:xfrm>
          </p:grpSpPr>
          <p:sp>
            <p:nvSpPr>
              <p:cNvPr id="14" name="矩形 2"/>
              <p:cNvSpPr>
                <a:spLocks noChangeArrowheads="1"/>
              </p:cNvSpPr>
              <p:nvPr/>
            </p:nvSpPr>
            <p:spPr bwMode="auto">
              <a:xfrm>
                <a:off x="1980734" y="1431580"/>
                <a:ext cx="6553200" cy="1104001"/>
              </a:xfrm>
              <a:prstGeom prst="rect">
                <a:avLst/>
              </a:prstGeom>
              <a:noFill/>
              <a:ln w="9525">
                <a:solidFill>
                  <a:srgbClr val="FFFFFF"/>
                </a:solidFill>
                <a:miter lim="800000"/>
                <a:headEnd/>
                <a:tailEnd/>
              </a:ln>
              <a:effectLst/>
              <a:extLst>
                <a:ext uri="{909E8E84-426E-40DD-AFC4-6F175D3DCCD1}">
                  <a14:hiddenFill xmlns:a14="http://schemas.microsoft.com/office/drawing/2010/main">
                    <a:solidFill>
                      <a:srgbClr val="0099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342900" lvl="0" indent="-342900" algn="ctr" eaLnBrk="0" fontAlgn="base" hangingPunct="0">
                  <a:lnSpc>
                    <a:spcPct val="120000"/>
                  </a:lnSpc>
                  <a:spcBef>
                    <a:spcPct val="25000"/>
                  </a:spcBef>
                  <a:spcAft>
                    <a:spcPct val="25000"/>
                  </a:spcAft>
                  <a:buClr>
                    <a:srgbClr val="000099"/>
                  </a:buClr>
                  <a:buSzPct val="85000"/>
                  <a:defRPr/>
                </a:pPr>
                <a:r>
                  <a:rPr kumimoji="1" lang="zh-CN" altLang="en-US" sz="4800" kern="0" dirty="0">
                    <a:latin typeface="微软雅黑" panose="020B0503020204020204" pitchFamily="34" charset="-122"/>
                    <a:ea typeface="微软雅黑" panose="020B0503020204020204" pitchFamily="34" charset="-122"/>
                  </a:rPr>
                  <a:t>行政事业单位资产清查</a:t>
                </a:r>
                <a:r>
                  <a:rPr kumimoji="1" lang="zh-CN" altLang="en-US" sz="4800" kern="0" dirty="0" smtClean="0">
                    <a:latin typeface="微软雅黑" panose="020B0503020204020204" pitchFamily="34" charset="-122"/>
                    <a:ea typeface="微软雅黑" panose="020B0503020204020204" pitchFamily="34" charset="-122"/>
                  </a:rPr>
                  <a:t>核实工作讲解</a:t>
                </a:r>
                <a:endParaRPr kumimoji="1" lang="zh-CN" altLang="en-US" sz="4800" kern="0" dirty="0">
                  <a:latin typeface="微软雅黑" panose="020B0503020204020204" pitchFamily="34" charset="-122"/>
                  <a:ea typeface="微软雅黑" panose="020B0503020204020204" pitchFamily="34" charset="-122"/>
                </a:endParaRPr>
              </a:p>
            </p:txBody>
          </p:sp>
          <p:sp>
            <p:nvSpPr>
              <p:cNvPr id="15" name="直线 4"/>
              <p:cNvSpPr>
                <a:spLocks noChangeShapeType="1"/>
              </p:cNvSpPr>
              <p:nvPr/>
            </p:nvSpPr>
            <p:spPr bwMode="auto">
              <a:xfrm flipV="1">
                <a:off x="2179364" y="2507606"/>
                <a:ext cx="6219451"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 name="矩形 2"/>
            <p:cNvSpPr/>
            <p:nvPr/>
          </p:nvSpPr>
          <p:spPr>
            <a:xfrm flipV="1">
              <a:off x="1093063" y="2463041"/>
              <a:ext cx="10373224" cy="95970"/>
            </a:xfrm>
            <a:prstGeom prst="rect">
              <a:avLst/>
            </a:prstGeom>
            <a:solidFill>
              <a:srgbClr val="33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文本框 4"/>
          <p:cNvSpPr txBox="1"/>
          <p:nvPr/>
        </p:nvSpPr>
        <p:spPr>
          <a:xfrm>
            <a:off x="7290197" y="5784294"/>
            <a:ext cx="2027999" cy="369332"/>
          </a:xfrm>
          <a:prstGeom prst="rect">
            <a:avLst/>
          </a:prstGeom>
          <a:noFill/>
        </p:spPr>
        <p:txBody>
          <a:bodyPr wrap="square" rtlCol="0">
            <a:spAutoFit/>
          </a:bodyPr>
          <a:lstStyle/>
          <a:p>
            <a:r>
              <a:rPr lang="en-US" altLang="zh-CN" dirty="0" smtClean="0">
                <a:latin typeface="微软雅黑" panose="020B0503020204020204" pitchFamily="34" charset="-122"/>
                <a:ea typeface="微软雅黑" panose="020B0503020204020204" pitchFamily="34" charset="-122"/>
              </a:rPr>
              <a:t>2016</a:t>
            </a:r>
            <a:r>
              <a:rPr lang="zh-CN" altLang="en-US" dirty="0" smtClean="0">
                <a:latin typeface="微软雅黑" panose="020B0503020204020204" pitchFamily="34" charset="-122"/>
                <a:ea typeface="微软雅黑" panose="020B0503020204020204" pitchFamily="34" charset="-122"/>
              </a:rPr>
              <a:t>年</a:t>
            </a:r>
            <a:r>
              <a:rPr lang="en-US" altLang="zh-CN" dirty="0">
                <a:latin typeface="微软雅黑" panose="020B0503020204020204" pitchFamily="34" charset="-122"/>
                <a:ea typeface="微软雅黑" panose="020B0503020204020204" pitchFamily="34" charset="-122"/>
              </a:rPr>
              <a:t>3</a:t>
            </a:r>
            <a:r>
              <a:rPr lang="zh-CN" altLang="en-US" dirty="0" smtClean="0">
                <a:latin typeface="微软雅黑" panose="020B0503020204020204" pitchFamily="34" charset="-122"/>
                <a:ea typeface="微软雅黑" panose="020B0503020204020204" pitchFamily="34" charset="-122"/>
              </a:rPr>
              <a:t>月</a:t>
            </a:r>
            <a:r>
              <a:rPr lang="en-US" altLang="zh-CN" dirty="0" smtClean="0">
                <a:latin typeface="微软雅黑" panose="020B0503020204020204" pitchFamily="34" charset="-122"/>
                <a:ea typeface="微软雅黑" panose="020B0503020204020204" pitchFamily="34" charset="-122"/>
              </a:rPr>
              <a:t>17</a:t>
            </a:r>
            <a:r>
              <a:rPr lang="zh-CN" altLang="en-US" dirty="0" smtClean="0">
                <a:latin typeface="微软雅黑" panose="020B0503020204020204" pitchFamily="34" charset="-122"/>
                <a:ea typeface="微软雅黑" panose="020B0503020204020204" pitchFamily="34" charset="-122"/>
              </a:rPr>
              <a:t>日</a:t>
            </a:r>
            <a:endParaRPr lang="zh-CN" altLang="en-US" dirty="0">
              <a:latin typeface="微软雅黑" panose="020B0503020204020204" pitchFamily="34" charset="-122"/>
              <a:ea typeface="微软雅黑" panose="020B0503020204020204" pitchFamily="34" charset="-122"/>
            </a:endParaRPr>
          </a:p>
        </p:txBody>
      </p:sp>
      <p:grpSp>
        <p:nvGrpSpPr>
          <p:cNvPr id="9" name="组合 8"/>
          <p:cNvGrpSpPr/>
          <p:nvPr/>
        </p:nvGrpSpPr>
        <p:grpSpPr>
          <a:xfrm>
            <a:off x="3819684" y="3783769"/>
            <a:ext cx="6219428" cy="892552"/>
            <a:chOff x="3819684" y="2883440"/>
            <a:chExt cx="6219428" cy="892552"/>
          </a:xfrm>
        </p:grpSpPr>
        <p:sp>
          <p:nvSpPr>
            <p:cNvPr id="4" name="文本框 3"/>
            <p:cNvSpPr txBox="1"/>
            <p:nvPr/>
          </p:nvSpPr>
          <p:spPr>
            <a:xfrm>
              <a:off x="4813969" y="2883440"/>
              <a:ext cx="5225143" cy="892552"/>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中华人民共和国教育部</a:t>
              </a:r>
              <a:endParaRPr lang="en-US" altLang="zh-CN" sz="2400" dirty="0">
                <a:latin typeface="微软雅黑" panose="020B0503020204020204" pitchFamily="34" charset="-122"/>
                <a:ea typeface="微软雅黑" panose="020B0503020204020204" pitchFamily="34" charset="-122"/>
              </a:endParaRPr>
            </a:p>
            <a:p>
              <a:r>
                <a:rPr lang="zh-CN" altLang="en-US" sz="2800" b="1" dirty="0" smtClean="0">
                  <a:latin typeface="微软雅黑" panose="020B0503020204020204" pitchFamily="34" charset="-122"/>
                  <a:ea typeface="微软雅黑" panose="020B0503020204020204" pitchFamily="34" charset="-122"/>
                </a:rPr>
                <a:t>财         务         司</a:t>
              </a:r>
              <a:endParaRPr lang="en-US" altLang="zh-CN" sz="2800" b="1" dirty="0">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9684" y="2914746"/>
              <a:ext cx="794519" cy="861246"/>
            </a:xfrm>
            <a:prstGeom prst="rect">
              <a:avLst/>
            </a:prstGeom>
          </p:spPr>
        </p:pic>
      </p:grpSp>
    </p:spTree>
    <p:extLst>
      <p:ext uri="{BB962C8B-B14F-4D97-AF65-F5344CB8AC3E}">
        <p14:creationId xmlns:p14="http://schemas.microsoft.com/office/powerpoint/2010/main" val="469173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50466" y="-7067"/>
            <a:ext cx="12242466" cy="6820873"/>
            <a:chOff x="-50466" y="-7067"/>
            <a:chExt cx="12242466" cy="6820873"/>
          </a:xfrm>
        </p:grpSpPr>
        <p:grpSp>
          <p:nvGrpSpPr>
            <p:cNvPr id="21" name="组合 20"/>
            <p:cNvGrpSpPr/>
            <p:nvPr/>
          </p:nvGrpSpPr>
          <p:grpSpPr>
            <a:xfrm>
              <a:off x="-1" y="-7067"/>
              <a:ext cx="12192001" cy="6820873"/>
              <a:chOff x="-1" y="-7067"/>
              <a:chExt cx="12192001" cy="6820873"/>
            </a:xfrm>
          </p:grpSpPr>
          <p:grpSp>
            <p:nvGrpSpPr>
              <p:cNvPr id="28" name="组合 27"/>
              <p:cNvGrpSpPr/>
              <p:nvPr/>
            </p:nvGrpSpPr>
            <p:grpSpPr>
              <a:xfrm>
                <a:off x="0" y="-7067"/>
                <a:ext cx="12192000" cy="6820873"/>
                <a:chOff x="0" y="-7067"/>
                <a:chExt cx="12192000" cy="6820873"/>
              </a:xfrm>
            </p:grpSpPr>
            <p:grpSp>
              <p:nvGrpSpPr>
                <p:cNvPr id="31" name="组合 30"/>
                <p:cNvGrpSpPr/>
                <p:nvPr/>
              </p:nvGrpSpPr>
              <p:grpSpPr>
                <a:xfrm>
                  <a:off x="0" y="-7067"/>
                  <a:ext cx="12192000" cy="6820873"/>
                  <a:chOff x="838200" y="685800"/>
                  <a:chExt cx="8470476" cy="4724400"/>
                </a:xfrm>
              </p:grpSpPr>
              <p:sp>
                <p:nvSpPr>
                  <p:cNvPr id="35"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6" name="矩形 35"/>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2" name="组合 31"/>
                <p:cNvGrpSpPr/>
                <p:nvPr/>
              </p:nvGrpSpPr>
              <p:grpSpPr>
                <a:xfrm>
                  <a:off x="0" y="-998"/>
                  <a:ext cx="12192000" cy="871737"/>
                  <a:chOff x="0" y="0"/>
                  <a:chExt cx="12192000" cy="871737"/>
                </a:xfrm>
              </p:grpSpPr>
              <p:sp>
                <p:nvSpPr>
                  <p:cNvPr id="33" name="矩形 32"/>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流程图: 手动输入 28"/>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流程图: 手动输入 29"/>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3" name="文本框 22"/>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4" name="组合 23"/>
            <p:cNvGrpSpPr/>
            <p:nvPr/>
          </p:nvGrpSpPr>
          <p:grpSpPr>
            <a:xfrm>
              <a:off x="8512333" y="6068291"/>
              <a:ext cx="3679667" cy="718736"/>
              <a:chOff x="8151262" y="-28617"/>
              <a:chExt cx="3679667" cy="738197"/>
            </a:xfrm>
          </p:grpSpPr>
          <p:pic>
            <p:nvPicPr>
              <p:cNvPr id="26" name="图片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7" name="文本框 26"/>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7" name="Rectangle 3"/>
          <p:cNvSpPr>
            <a:spLocks noChangeArrowheads="1"/>
          </p:cNvSpPr>
          <p:nvPr/>
        </p:nvSpPr>
        <p:spPr bwMode="auto">
          <a:xfrm>
            <a:off x="2525664" y="1842843"/>
            <a:ext cx="7697228" cy="2154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buFontTx/>
              <a:buNone/>
              <a:defRPr/>
            </a:pPr>
            <a:r>
              <a:rPr lang="zh-CN" altLang="zh-CN" sz="2000" dirty="0">
                <a:latin typeface="微软雅黑" panose="020B0503020204020204" pitchFamily="34" charset="-122"/>
                <a:ea typeface="微软雅黑" panose="020B0503020204020204" pitchFamily="34" charset="-122"/>
              </a:rPr>
              <a:t>货币资金损失</a:t>
            </a:r>
            <a:r>
              <a:rPr lang="zh-CN" altLang="zh-CN" sz="2000" b="0" dirty="0">
                <a:latin typeface="微软雅黑" panose="020B0503020204020204" pitchFamily="34" charset="-122"/>
                <a:ea typeface="微软雅黑" panose="020B0503020204020204" pitchFamily="34" charset="-122"/>
              </a:rPr>
              <a:t>是指行政事业单位清查出的现金短缺和各类存款损失等</a:t>
            </a:r>
            <a:r>
              <a:rPr lang="zh-CN" altLang="zh-CN" sz="2000" b="0" dirty="0" smtClean="0">
                <a:latin typeface="微软雅黑" panose="020B0503020204020204" pitchFamily="34" charset="-122"/>
                <a:ea typeface="微软雅黑" panose="020B0503020204020204" pitchFamily="34" charset="-122"/>
              </a:rPr>
              <a:t>。</a:t>
            </a:r>
            <a:endParaRPr lang="en-US" altLang="zh-CN" sz="2000" b="0" dirty="0" smtClean="0">
              <a:latin typeface="微软雅黑" panose="020B0503020204020204" pitchFamily="34" charset="-122"/>
              <a:ea typeface="微软雅黑" panose="020B0503020204020204" pitchFamily="34" charset="-122"/>
            </a:endParaRPr>
          </a:p>
          <a:p>
            <a:pPr marL="0" indent="0">
              <a:buFontTx/>
              <a:buNone/>
              <a:defRPr/>
            </a:pPr>
            <a:endParaRPr lang="zh-CN" altLang="zh-CN" sz="2000" b="0" dirty="0">
              <a:latin typeface="微软雅黑" panose="020B0503020204020204" pitchFamily="34" charset="-122"/>
              <a:ea typeface="微软雅黑" panose="020B0503020204020204" pitchFamily="34" charset="-122"/>
            </a:endParaRPr>
          </a:p>
          <a:p>
            <a:pPr>
              <a:buFont typeface="Wingdings" panose="05000000000000000000" pitchFamily="2" charset="2"/>
              <a:buChar char="Ø"/>
              <a:defRPr/>
            </a:pPr>
            <a:r>
              <a:rPr lang="zh-CN" altLang="zh-CN" sz="2000" b="0" dirty="0" smtClean="0">
                <a:latin typeface="微软雅黑" panose="020B0503020204020204" pitchFamily="34" charset="-122"/>
                <a:ea typeface="微软雅黑" panose="020B0503020204020204" pitchFamily="34" charset="-122"/>
              </a:rPr>
              <a:t>现金</a:t>
            </a:r>
            <a:r>
              <a:rPr lang="zh-CN" altLang="zh-CN" sz="2000" b="0" dirty="0">
                <a:latin typeface="微软雅黑" panose="020B0503020204020204" pitchFamily="34" charset="-122"/>
                <a:ea typeface="微软雅黑" panose="020B0503020204020204" pitchFamily="34" charset="-122"/>
              </a:rPr>
              <a:t>短缺，在扣除责任人赔偿后，根据</a:t>
            </a:r>
            <a:r>
              <a:rPr lang="zh-CN" altLang="zh-CN" sz="2000" b="0" dirty="0">
                <a:solidFill>
                  <a:srgbClr val="FF0000"/>
                </a:solidFill>
                <a:latin typeface="微软雅黑" panose="020B0503020204020204" pitchFamily="34" charset="-122"/>
                <a:ea typeface="微软雅黑" panose="020B0503020204020204" pitchFamily="34" charset="-122"/>
              </a:rPr>
              <a:t>现金盘点情况</a:t>
            </a:r>
            <a:r>
              <a:rPr lang="zh-CN" altLang="zh-CN" sz="2000" b="0" dirty="0">
                <a:latin typeface="微软雅黑" panose="020B0503020204020204" pitchFamily="34" charset="-122"/>
                <a:ea typeface="微软雅黑" panose="020B0503020204020204" pitchFamily="34" charset="-122"/>
              </a:rPr>
              <a:t>（包括倒推至基准日的记录）、</a:t>
            </a:r>
            <a:r>
              <a:rPr lang="zh-CN" altLang="zh-CN" sz="2000" b="0" dirty="0">
                <a:solidFill>
                  <a:srgbClr val="FF0000"/>
                </a:solidFill>
                <a:latin typeface="微软雅黑" panose="020B0503020204020204" pitchFamily="34" charset="-122"/>
                <a:ea typeface="微软雅黑" panose="020B0503020204020204" pitchFamily="34" charset="-122"/>
              </a:rPr>
              <a:t>社会中介机构出具的经济鉴证证明</a:t>
            </a:r>
            <a:r>
              <a:rPr lang="zh-CN" altLang="zh-CN" sz="2000" b="0" dirty="0">
                <a:latin typeface="微软雅黑" panose="020B0503020204020204" pitchFamily="34" charset="-122"/>
                <a:ea typeface="微软雅黑" panose="020B0503020204020204" pitchFamily="34" charset="-122"/>
              </a:rPr>
              <a:t>、</a:t>
            </a:r>
            <a:r>
              <a:rPr lang="zh-CN" altLang="zh-CN" sz="2000" b="0" dirty="0">
                <a:solidFill>
                  <a:srgbClr val="FF0000"/>
                </a:solidFill>
                <a:latin typeface="微软雅黑" panose="020B0503020204020204" pitchFamily="34" charset="-122"/>
                <a:ea typeface="微软雅黑" panose="020B0503020204020204" pitchFamily="34" charset="-122"/>
              </a:rPr>
              <a:t>短款说明及核准文件</a:t>
            </a:r>
            <a:r>
              <a:rPr lang="zh-CN" altLang="zh-CN" sz="2000" b="0" dirty="0">
                <a:latin typeface="微软雅黑" panose="020B0503020204020204" pitchFamily="34" charset="-122"/>
                <a:ea typeface="微软雅黑" panose="020B0503020204020204" pitchFamily="34" charset="-122"/>
              </a:rPr>
              <a:t>、</a:t>
            </a:r>
            <a:r>
              <a:rPr lang="zh-CN" altLang="zh-CN" sz="2000" b="0" dirty="0">
                <a:solidFill>
                  <a:srgbClr val="FF0000"/>
                </a:solidFill>
                <a:latin typeface="微软雅黑" panose="020B0503020204020204" pitchFamily="34" charset="-122"/>
                <a:ea typeface="微软雅黑" panose="020B0503020204020204" pitchFamily="34" charset="-122"/>
              </a:rPr>
              <a:t>赔偿责任认定及说明</a:t>
            </a:r>
            <a:r>
              <a:rPr lang="zh-CN" altLang="zh-CN" sz="2000" b="0" dirty="0">
                <a:latin typeface="微软雅黑" panose="020B0503020204020204" pitchFamily="34" charset="-122"/>
                <a:ea typeface="微软雅黑" panose="020B0503020204020204" pitchFamily="34" charset="-122"/>
              </a:rPr>
              <a:t>、</a:t>
            </a:r>
            <a:r>
              <a:rPr lang="zh-CN" altLang="zh-CN" sz="2000" b="0" dirty="0">
                <a:solidFill>
                  <a:srgbClr val="FF0000"/>
                </a:solidFill>
                <a:latin typeface="微软雅黑" panose="020B0503020204020204" pitchFamily="34" charset="-122"/>
                <a:ea typeface="微软雅黑" panose="020B0503020204020204" pitchFamily="34" charset="-122"/>
              </a:rPr>
              <a:t>司法涉案材料</a:t>
            </a:r>
            <a:r>
              <a:rPr lang="zh-CN" altLang="zh-CN" sz="2000" b="0" dirty="0">
                <a:latin typeface="微软雅黑" panose="020B0503020204020204" pitchFamily="34" charset="-122"/>
                <a:ea typeface="微软雅黑" panose="020B0503020204020204" pitchFamily="34" charset="-122"/>
              </a:rPr>
              <a:t>等进行</a:t>
            </a:r>
            <a:r>
              <a:rPr lang="zh-CN" altLang="zh-CN" sz="2000" b="0" dirty="0" smtClean="0">
                <a:latin typeface="微软雅黑" panose="020B0503020204020204" pitchFamily="34" charset="-122"/>
                <a:ea typeface="微软雅黑" panose="020B0503020204020204" pitchFamily="34" charset="-122"/>
              </a:rPr>
              <a:t>认定</a:t>
            </a:r>
            <a:r>
              <a:rPr lang="zh-CN" altLang="en-US" sz="2000" b="0" dirty="0" smtClean="0">
                <a:latin typeface="微软雅黑" panose="020B0503020204020204" pitchFamily="34" charset="-122"/>
                <a:ea typeface="微软雅黑" panose="020B0503020204020204" pitchFamily="34" charset="-122"/>
              </a:rPr>
              <a:t>。</a:t>
            </a:r>
            <a:endParaRPr lang="en-US" altLang="zh-CN" sz="2000" b="0" dirty="0" smtClean="0">
              <a:latin typeface="微软雅黑" panose="020B0503020204020204" pitchFamily="34" charset="-122"/>
              <a:ea typeface="微软雅黑" panose="020B0503020204020204" pitchFamily="34" charset="-122"/>
            </a:endParaRPr>
          </a:p>
          <a:p>
            <a:pPr>
              <a:buFont typeface="Wingdings" panose="05000000000000000000" pitchFamily="2" charset="2"/>
              <a:buChar char="Ø"/>
              <a:defRPr/>
            </a:pPr>
            <a:endParaRPr lang="en-US" altLang="zh-CN" sz="2000" b="0" dirty="0" smtClean="0">
              <a:latin typeface="微软雅黑" panose="020B0503020204020204" pitchFamily="34" charset="-122"/>
              <a:ea typeface="微软雅黑" panose="020B0503020204020204" pitchFamily="34" charset="-122"/>
            </a:endParaRPr>
          </a:p>
          <a:p>
            <a:pPr>
              <a:buFont typeface="Wingdings" panose="05000000000000000000" pitchFamily="2" charset="2"/>
              <a:buChar char="Ø"/>
              <a:defRPr/>
            </a:pPr>
            <a:r>
              <a:rPr lang="zh-CN" altLang="zh-CN" sz="2000" b="0" dirty="0" smtClean="0">
                <a:latin typeface="微软雅黑" panose="020B0503020204020204" pitchFamily="34" charset="-122"/>
                <a:ea typeface="微软雅黑" panose="020B0503020204020204" pitchFamily="34" charset="-122"/>
              </a:rPr>
              <a:t>各</a:t>
            </a:r>
            <a:r>
              <a:rPr lang="zh-CN" altLang="zh-CN" sz="2000" b="0" dirty="0">
                <a:latin typeface="微软雅黑" panose="020B0503020204020204" pitchFamily="34" charset="-122"/>
                <a:ea typeface="微软雅黑" panose="020B0503020204020204" pitchFamily="34" charset="-122"/>
              </a:rPr>
              <a:t>类存款损失的认定比照执行。</a:t>
            </a:r>
            <a:endParaRPr lang="en-US" altLang="zh-CN" sz="2800" b="0" dirty="0">
              <a:latin typeface="微软雅黑" panose="020B0503020204020204" pitchFamily="34" charset="-122"/>
              <a:ea typeface="微软雅黑" panose="020B0503020204020204" pitchFamily="34" charset="-122"/>
            </a:endParaRPr>
          </a:p>
        </p:txBody>
      </p:sp>
      <p:sp>
        <p:nvSpPr>
          <p:cNvPr id="38" name="Rectangle 4"/>
          <p:cNvSpPr>
            <a:spLocks noChangeArrowheads="1"/>
          </p:cNvSpPr>
          <p:nvPr/>
        </p:nvSpPr>
        <p:spPr bwMode="auto">
          <a:xfrm>
            <a:off x="2416126" y="1191968"/>
            <a:ext cx="8078372"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9" name="Text Box 5"/>
          <p:cNvSpPr txBox="1">
            <a:spLocks noChangeArrowheads="1"/>
          </p:cNvSpPr>
          <p:nvPr/>
        </p:nvSpPr>
        <p:spPr bwMode="auto">
          <a:xfrm>
            <a:off x="2926949" y="1244249"/>
            <a:ext cx="6894658"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spcBef>
                <a:spcPct val="0"/>
              </a:spcBef>
            </a:pPr>
            <a:r>
              <a:rPr lang="zh-CN" altLang="en-US" sz="2000" dirty="0">
                <a:solidFill>
                  <a:schemeClr val="bg1"/>
                </a:solidFill>
                <a:latin typeface="微软雅黑" panose="020B0503020204020204" pitchFamily="34" charset="-122"/>
                <a:ea typeface="微软雅黑" panose="020B0503020204020204" pitchFamily="34" charset="-122"/>
              </a:rPr>
              <a:t>货币资金损失</a:t>
            </a:r>
            <a:r>
              <a:rPr lang="zh-CN" altLang="en-US" sz="2000" dirty="0" smtClean="0">
                <a:solidFill>
                  <a:schemeClr val="bg1"/>
                </a:solidFill>
                <a:latin typeface="微软雅黑" panose="020B0503020204020204" pitchFamily="34" charset="-122"/>
                <a:ea typeface="微软雅黑" panose="020B0503020204020204" pitchFamily="34" charset="-122"/>
              </a:rPr>
              <a:t>及其认定</a:t>
            </a:r>
            <a:r>
              <a:rPr lang="zh-CN" altLang="en-US" sz="2000" dirty="0">
                <a:solidFill>
                  <a:schemeClr val="bg1"/>
                </a:solidFill>
                <a:latin typeface="微软雅黑" panose="020B0503020204020204" pitchFamily="34" charset="-122"/>
                <a:ea typeface="微软雅黑" panose="020B0503020204020204" pitchFamily="34" charset="-122"/>
              </a:rPr>
              <a:t>方式</a:t>
            </a:r>
            <a:endParaRPr lang="en-US" altLang="zh-CN" sz="2000" dirty="0">
              <a:solidFill>
                <a:schemeClr val="bg1"/>
              </a:solidFill>
              <a:latin typeface="微软雅黑" panose="020B0503020204020204" pitchFamily="34" charset="-122"/>
              <a:ea typeface="微软雅黑" panose="020B0503020204020204" pitchFamily="34" charset="-122"/>
            </a:endParaRPr>
          </a:p>
        </p:txBody>
      </p:sp>
      <p:sp>
        <p:nvSpPr>
          <p:cNvPr id="40" name="Rectangle 6"/>
          <p:cNvSpPr>
            <a:spLocks noChangeArrowheads="1"/>
          </p:cNvSpPr>
          <p:nvPr/>
        </p:nvSpPr>
        <p:spPr bwMode="auto">
          <a:xfrm>
            <a:off x="2416125" y="1728542"/>
            <a:ext cx="8163269" cy="2726499"/>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Tree>
    <p:extLst>
      <p:ext uri="{BB962C8B-B14F-4D97-AF65-F5344CB8AC3E}">
        <p14:creationId xmlns:p14="http://schemas.microsoft.com/office/powerpoint/2010/main" val="3839550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50466" y="-7067"/>
            <a:ext cx="12242466" cy="6820873"/>
            <a:chOff x="-50466" y="-7067"/>
            <a:chExt cx="12242466" cy="6820873"/>
          </a:xfrm>
        </p:grpSpPr>
        <p:grpSp>
          <p:nvGrpSpPr>
            <p:cNvPr id="21" name="组合 20"/>
            <p:cNvGrpSpPr/>
            <p:nvPr/>
          </p:nvGrpSpPr>
          <p:grpSpPr>
            <a:xfrm>
              <a:off x="-1" y="-7067"/>
              <a:ext cx="12192001" cy="6820873"/>
              <a:chOff x="-1" y="-7067"/>
              <a:chExt cx="12192001" cy="6820873"/>
            </a:xfrm>
          </p:grpSpPr>
          <p:grpSp>
            <p:nvGrpSpPr>
              <p:cNvPr id="28" name="组合 27"/>
              <p:cNvGrpSpPr/>
              <p:nvPr/>
            </p:nvGrpSpPr>
            <p:grpSpPr>
              <a:xfrm>
                <a:off x="0" y="-7067"/>
                <a:ext cx="12192000" cy="6820873"/>
                <a:chOff x="0" y="-7067"/>
                <a:chExt cx="12192000" cy="6820873"/>
              </a:xfrm>
            </p:grpSpPr>
            <p:grpSp>
              <p:nvGrpSpPr>
                <p:cNvPr id="31" name="组合 30"/>
                <p:cNvGrpSpPr/>
                <p:nvPr/>
              </p:nvGrpSpPr>
              <p:grpSpPr>
                <a:xfrm>
                  <a:off x="0" y="-7067"/>
                  <a:ext cx="12192000" cy="6820873"/>
                  <a:chOff x="838200" y="685800"/>
                  <a:chExt cx="8470476" cy="4724400"/>
                </a:xfrm>
              </p:grpSpPr>
              <p:sp>
                <p:nvSpPr>
                  <p:cNvPr id="35"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6" name="矩形 35"/>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2" name="组合 31"/>
                <p:cNvGrpSpPr/>
                <p:nvPr/>
              </p:nvGrpSpPr>
              <p:grpSpPr>
                <a:xfrm>
                  <a:off x="0" y="-998"/>
                  <a:ext cx="12192000" cy="871737"/>
                  <a:chOff x="0" y="0"/>
                  <a:chExt cx="12192000" cy="871737"/>
                </a:xfrm>
              </p:grpSpPr>
              <p:sp>
                <p:nvSpPr>
                  <p:cNvPr id="33" name="矩形 32"/>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流程图: 手动输入 28"/>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流程图: 手动输入 29"/>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3" name="文本框 22"/>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4" name="组合 23"/>
            <p:cNvGrpSpPr/>
            <p:nvPr/>
          </p:nvGrpSpPr>
          <p:grpSpPr>
            <a:xfrm>
              <a:off x="8512333" y="6068291"/>
              <a:ext cx="3679667" cy="718736"/>
              <a:chOff x="8151262" y="-28617"/>
              <a:chExt cx="3679667" cy="738197"/>
            </a:xfrm>
          </p:grpSpPr>
          <p:pic>
            <p:nvPicPr>
              <p:cNvPr id="26" name="图片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7" name="文本框 26"/>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41" name="Rectangle 7"/>
          <p:cNvSpPr>
            <a:spLocks noChangeArrowheads="1"/>
          </p:cNvSpPr>
          <p:nvPr/>
        </p:nvSpPr>
        <p:spPr bwMode="auto">
          <a:xfrm>
            <a:off x="2597628" y="2845683"/>
            <a:ext cx="8832371" cy="27699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lang="zh-CN" altLang="en-US" sz="1800" b="0" dirty="0" smtClean="0">
                <a:latin typeface="微软雅黑" panose="020B0503020204020204" pitchFamily="34" charset="-122"/>
                <a:ea typeface="微软雅黑" panose="020B0503020204020204" pitchFamily="34" charset="-122"/>
              </a:rPr>
              <a:t>       清查出的各项坏账，应当分析原因，对有合法证据证明确实不能收回的应收款项，按照以下方式处理：</a:t>
            </a:r>
          </a:p>
          <a:p>
            <a:pPr>
              <a:buFont typeface="Wingdings" panose="05000000000000000000" pitchFamily="2" charset="2"/>
              <a:buChar char="Ø"/>
              <a:defRPr/>
            </a:pPr>
            <a:r>
              <a:rPr lang="zh-CN" altLang="zh-CN" sz="1800" b="0" dirty="0" smtClean="0">
                <a:latin typeface="微软雅黑" panose="020B0503020204020204" pitchFamily="34" charset="-122"/>
                <a:ea typeface="微软雅黑" panose="020B0503020204020204" pitchFamily="34" charset="-122"/>
              </a:rPr>
              <a:t>因债务人被宣告破产、撤销注销工商登记或者被政府责令关闭等导致无法收回的应收款项，应当根据法院的</a:t>
            </a:r>
            <a:r>
              <a:rPr lang="zh-CN" altLang="zh-CN" sz="1800" b="0" dirty="0" smtClean="0">
                <a:solidFill>
                  <a:srgbClr val="FF0000"/>
                </a:solidFill>
                <a:latin typeface="微软雅黑" panose="020B0503020204020204" pitchFamily="34" charset="-122"/>
                <a:ea typeface="微软雅黑" panose="020B0503020204020204" pitchFamily="34" charset="-122"/>
              </a:rPr>
              <a:t>破产公告</a:t>
            </a:r>
            <a:r>
              <a:rPr lang="zh-CN" altLang="zh-CN" sz="1800" b="0" dirty="0" smtClean="0">
                <a:latin typeface="微软雅黑" panose="020B0503020204020204" pitchFamily="34" charset="-122"/>
                <a:ea typeface="微软雅黑" panose="020B0503020204020204" pitchFamily="34" charset="-122"/>
              </a:rPr>
              <a:t>、</a:t>
            </a:r>
            <a:r>
              <a:rPr lang="zh-CN" altLang="zh-CN" sz="1800" b="0" dirty="0" smtClean="0">
                <a:solidFill>
                  <a:srgbClr val="FF0000"/>
                </a:solidFill>
                <a:latin typeface="微软雅黑" panose="020B0503020204020204" pitchFamily="34" charset="-122"/>
                <a:ea typeface="微软雅黑" panose="020B0503020204020204" pitchFamily="34" charset="-122"/>
              </a:rPr>
              <a:t>破产清算文件</a:t>
            </a:r>
            <a:r>
              <a:rPr lang="zh-CN" altLang="zh-CN" sz="1800" b="0" dirty="0" smtClean="0">
                <a:latin typeface="微软雅黑" panose="020B0503020204020204" pitchFamily="34" charset="-122"/>
                <a:ea typeface="微软雅黑" panose="020B0503020204020204" pitchFamily="34" charset="-122"/>
              </a:rPr>
              <a:t>、</a:t>
            </a:r>
            <a:r>
              <a:rPr lang="zh-CN" altLang="zh-CN" sz="1800" b="0" dirty="0" smtClean="0">
                <a:solidFill>
                  <a:srgbClr val="FF0000"/>
                </a:solidFill>
                <a:latin typeface="微软雅黑" panose="020B0503020204020204" pitchFamily="34" charset="-122"/>
                <a:ea typeface="微软雅黑" panose="020B0503020204020204" pitchFamily="34" charset="-122"/>
              </a:rPr>
              <a:t>工商部门的撤销注销证明</a:t>
            </a:r>
            <a:r>
              <a:rPr lang="zh-CN" altLang="zh-CN" sz="1800" b="0" dirty="0" smtClean="0">
                <a:latin typeface="微软雅黑" panose="020B0503020204020204" pitchFamily="34" charset="-122"/>
                <a:ea typeface="微软雅黑" panose="020B0503020204020204" pitchFamily="34" charset="-122"/>
              </a:rPr>
              <a:t>、</a:t>
            </a:r>
            <a:r>
              <a:rPr lang="zh-CN" altLang="zh-CN" sz="1800" b="0" dirty="0" smtClean="0">
                <a:solidFill>
                  <a:srgbClr val="FF0000"/>
                </a:solidFill>
                <a:latin typeface="微软雅黑" panose="020B0503020204020204" pitchFamily="34" charset="-122"/>
                <a:ea typeface="微软雅黑" panose="020B0503020204020204" pitchFamily="34" charset="-122"/>
              </a:rPr>
              <a:t>政府部门有关文件</a:t>
            </a:r>
            <a:r>
              <a:rPr lang="zh-CN" altLang="zh-CN" sz="1800" b="0" dirty="0" smtClean="0">
                <a:latin typeface="微软雅黑" panose="020B0503020204020204" pitchFamily="34" charset="-122"/>
                <a:ea typeface="微软雅黑" panose="020B0503020204020204" pitchFamily="34" charset="-122"/>
              </a:rPr>
              <a:t>等进行认定。已经清算的，应当对扣除清偿部分后不能收回的款项认定为损失。</a:t>
            </a:r>
          </a:p>
          <a:p>
            <a:pPr>
              <a:buFont typeface="Wingdings" panose="05000000000000000000" pitchFamily="2" charset="2"/>
              <a:buChar char="Ø"/>
              <a:defRPr/>
            </a:pPr>
            <a:r>
              <a:rPr lang="zh-CN" altLang="zh-CN" sz="1800" b="0" dirty="0" smtClean="0">
                <a:latin typeface="微软雅黑" panose="020B0503020204020204" pitchFamily="34" charset="-122"/>
                <a:ea typeface="微软雅黑" panose="020B0503020204020204" pitchFamily="34" charset="-122"/>
              </a:rPr>
              <a:t>债务人</a:t>
            </a:r>
            <a:r>
              <a:rPr lang="zh-CN" altLang="zh-CN" sz="1800" b="0" dirty="0">
                <a:latin typeface="微软雅黑" panose="020B0503020204020204" pitchFamily="34" charset="-122"/>
                <a:ea typeface="微软雅黑" panose="020B0503020204020204" pitchFamily="34" charset="-122"/>
              </a:rPr>
              <a:t>死亡或者依法被宣告失踪、死亡，其财产或者遗产不足清偿且没有继承人的应收款项，应当在取得</a:t>
            </a:r>
            <a:r>
              <a:rPr lang="zh-CN" altLang="zh-CN" sz="1800" b="0" dirty="0">
                <a:solidFill>
                  <a:srgbClr val="FF0000"/>
                </a:solidFill>
                <a:latin typeface="微软雅黑" panose="020B0503020204020204" pitchFamily="34" charset="-122"/>
                <a:ea typeface="微软雅黑" panose="020B0503020204020204" pitchFamily="34" charset="-122"/>
              </a:rPr>
              <a:t>相关法律文件</a:t>
            </a:r>
            <a:r>
              <a:rPr lang="zh-CN" altLang="zh-CN" sz="1800" b="0" dirty="0">
                <a:latin typeface="微软雅黑" panose="020B0503020204020204" pitchFamily="34" charset="-122"/>
                <a:ea typeface="微软雅黑" panose="020B0503020204020204" pitchFamily="34" charset="-122"/>
              </a:rPr>
              <a:t>后认定为</a:t>
            </a:r>
            <a:r>
              <a:rPr lang="zh-CN" altLang="zh-CN" sz="1800" b="0" dirty="0" smtClean="0">
                <a:latin typeface="微软雅黑" panose="020B0503020204020204" pitchFamily="34" charset="-122"/>
                <a:ea typeface="微软雅黑" panose="020B0503020204020204" pitchFamily="34" charset="-122"/>
              </a:rPr>
              <a:t>损失。</a:t>
            </a:r>
            <a:endParaRPr lang="en-US" altLang="zh-CN" sz="1800" b="0" dirty="0" smtClean="0">
              <a:latin typeface="微软雅黑" panose="020B0503020204020204" pitchFamily="34" charset="-122"/>
              <a:ea typeface="微软雅黑" panose="020B0503020204020204" pitchFamily="34" charset="-122"/>
            </a:endParaRPr>
          </a:p>
          <a:p>
            <a:pPr>
              <a:buFont typeface="Wingdings" panose="05000000000000000000" pitchFamily="2" charset="2"/>
              <a:buChar char="Ø"/>
              <a:defRPr/>
            </a:pPr>
            <a:r>
              <a:rPr lang="zh-CN" altLang="zh-CN" sz="1800" b="0" dirty="0" smtClean="0">
                <a:latin typeface="微软雅黑" panose="020B0503020204020204" pitchFamily="34" charset="-122"/>
                <a:ea typeface="微软雅黑" panose="020B0503020204020204" pitchFamily="34" charset="-122"/>
              </a:rPr>
              <a:t>因</a:t>
            </a:r>
            <a:r>
              <a:rPr lang="zh-CN" altLang="zh-CN" sz="1800" b="0" dirty="0">
                <a:latin typeface="微软雅黑" panose="020B0503020204020204" pitchFamily="34" charset="-122"/>
                <a:ea typeface="微软雅黑" panose="020B0503020204020204" pitchFamily="34" charset="-122"/>
              </a:rPr>
              <a:t>不可抗力因素（自然灾害、意外事故）无法收回的应收款项，由单位做出</a:t>
            </a:r>
            <a:r>
              <a:rPr lang="zh-CN" altLang="zh-CN" sz="1800" b="0" dirty="0">
                <a:solidFill>
                  <a:srgbClr val="FF0000"/>
                </a:solidFill>
                <a:latin typeface="微软雅黑" panose="020B0503020204020204" pitchFamily="34" charset="-122"/>
                <a:ea typeface="微软雅黑" panose="020B0503020204020204" pitchFamily="34" charset="-122"/>
              </a:rPr>
              <a:t>专项说明</a:t>
            </a:r>
            <a:r>
              <a:rPr lang="zh-CN" altLang="zh-CN" sz="1800" b="0" dirty="0">
                <a:latin typeface="微软雅黑" panose="020B0503020204020204" pitchFamily="34" charset="-122"/>
                <a:ea typeface="微软雅黑" panose="020B0503020204020204" pitchFamily="34" charset="-122"/>
              </a:rPr>
              <a:t>，可以根据社会中介机构出具的</a:t>
            </a:r>
            <a:r>
              <a:rPr lang="zh-CN" altLang="zh-CN" sz="1800" b="0" dirty="0">
                <a:solidFill>
                  <a:srgbClr val="FF0000"/>
                </a:solidFill>
                <a:latin typeface="微软雅黑" panose="020B0503020204020204" pitchFamily="34" charset="-122"/>
                <a:ea typeface="微软雅黑" panose="020B0503020204020204" pitchFamily="34" charset="-122"/>
              </a:rPr>
              <a:t>经济鉴证证明</a:t>
            </a:r>
            <a:r>
              <a:rPr lang="zh-CN" altLang="zh-CN" sz="1800" b="0" dirty="0">
                <a:latin typeface="微软雅黑" panose="020B0503020204020204" pitchFamily="34" charset="-122"/>
                <a:ea typeface="微软雅黑" panose="020B0503020204020204" pitchFamily="34" charset="-122"/>
              </a:rPr>
              <a:t>认定损失</a:t>
            </a:r>
            <a:r>
              <a:rPr lang="zh-CN" altLang="zh-CN" sz="1800" b="0" dirty="0" smtClean="0">
                <a:latin typeface="微软雅黑" panose="020B0503020204020204" pitchFamily="34" charset="-122"/>
                <a:ea typeface="微软雅黑" panose="020B0503020204020204" pitchFamily="34" charset="-122"/>
              </a:rPr>
              <a:t>。</a:t>
            </a:r>
            <a:endParaRPr lang="zh-CN" altLang="zh-CN" sz="1800" b="0" dirty="0">
              <a:latin typeface="微软雅黑" panose="020B0503020204020204" pitchFamily="34" charset="-122"/>
              <a:ea typeface="微软雅黑" panose="020B0503020204020204" pitchFamily="34" charset="-122"/>
            </a:endParaRPr>
          </a:p>
        </p:txBody>
      </p:sp>
      <p:sp>
        <p:nvSpPr>
          <p:cNvPr id="42" name="Rectangle 8"/>
          <p:cNvSpPr>
            <a:spLocks noChangeArrowheads="1"/>
          </p:cNvSpPr>
          <p:nvPr/>
        </p:nvSpPr>
        <p:spPr bwMode="auto">
          <a:xfrm>
            <a:off x="2347987" y="2183138"/>
            <a:ext cx="9528579"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3" name="Text Box 9"/>
          <p:cNvSpPr txBox="1">
            <a:spLocks noChangeArrowheads="1"/>
          </p:cNvSpPr>
          <p:nvPr/>
        </p:nvSpPr>
        <p:spPr bwMode="auto">
          <a:xfrm>
            <a:off x="2944351" y="2205792"/>
            <a:ext cx="6894661"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dirty="0">
                <a:solidFill>
                  <a:schemeClr val="bg1"/>
                </a:solidFill>
                <a:latin typeface="微软雅黑" pitchFamily="34" charset="-122"/>
                <a:ea typeface="微软雅黑" pitchFamily="34" charset="-122"/>
              </a:rPr>
              <a:t>坏账损失</a:t>
            </a:r>
            <a:r>
              <a:rPr lang="zh-CN" altLang="en-US" sz="2000" dirty="0" smtClean="0">
                <a:solidFill>
                  <a:schemeClr val="bg1"/>
                </a:solidFill>
                <a:latin typeface="微软雅黑" pitchFamily="34" charset="-122"/>
                <a:ea typeface="微软雅黑" pitchFamily="34" charset="-122"/>
              </a:rPr>
              <a:t>及其认定</a:t>
            </a:r>
            <a:r>
              <a:rPr lang="zh-CN" altLang="en-US" sz="2000" dirty="0">
                <a:solidFill>
                  <a:schemeClr val="bg1"/>
                </a:solidFill>
                <a:latin typeface="微软雅黑" pitchFamily="34" charset="-122"/>
                <a:ea typeface="微软雅黑" pitchFamily="34" charset="-122"/>
              </a:rPr>
              <a:t>方式</a:t>
            </a:r>
          </a:p>
        </p:txBody>
      </p:sp>
      <p:sp>
        <p:nvSpPr>
          <p:cNvPr id="44" name="Rectangle 10"/>
          <p:cNvSpPr>
            <a:spLocks noChangeArrowheads="1"/>
          </p:cNvSpPr>
          <p:nvPr/>
        </p:nvSpPr>
        <p:spPr bwMode="auto">
          <a:xfrm>
            <a:off x="2296633" y="2743193"/>
            <a:ext cx="9579934" cy="3061592"/>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7" name="Rectangle 7"/>
          <p:cNvSpPr>
            <a:spLocks noChangeArrowheads="1"/>
          </p:cNvSpPr>
          <p:nvPr/>
        </p:nvSpPr>
        <p:spPr bwMode="auto">
          <a:xfrm>
            <a:off x="2486791" y="1517798"/>
            <a:ext cx="9272817"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lang="zh-CN" altLang="zh-CN" sz="2000" dirty="0" smtClean="0">
                <a:latin typeface="微软雅黑" panose="020B0503020204020204" pitchFamily="34" charset="-122"/>
                <a:ea typeface="微软雅黑" panose="020B0503020204020204" pitchFamily="34" charset="-122"/>
              </a:rPr>
              <a:t>坏账损失</a:t>
            </a:r>
            <a:r>
              <a:rPr lang="zh-CN" altLang="zh-CN" sz="2000" b="0" dirty="0">
                <a:latin typeface="微软雅黑" panose="020B0503020204020204" pitchFamily="34" charset="-122"/>
                <a:ea typeface="微软雅黑" panose="020B0503020204020204" pitchFamily="34" charset="-122"/>
              </a:rPr>
              <a:t>是指行政事业单位清查出的</a:t>
            </a:r>
            <a:r>
              <a:rPr lang="zh-CN" altLang="zh-CN" sz="2000" b="0" dirty="0">
                <a:solidFill>
                  <a:srgbClr val="FF0000"/>
                </a:solidFill>
                <a:latin typeface="微软雅黑" panose="020B0503020204020204" pitchFamily="34" charset="-122"/>
                <a:ea typeface="微软雅黑" panose="020B0503020204020204" pitchFamily="34" charset="-122"/>
              </a:rPr>
              <a:t>不能收回的各项应收款项</a:t>
            </a:r>
            <a:r>
              <a:rPr lang="zh-CN" altLang="zh-CN" sz="2000" b="0" dirty="0">
                <a:latin typeface="微软雅黑" panose="020B0503020204020204" pitchFamily="34" charset="-122"/>
                <a:ea typeface="微软雅黑" panose="020B0503020204020204" pitchFamily="34" charset="-122"/>
              </a:rPr>
              <a:t>造成的损失</a:t>
            </a:r>
            <a:r>
              <a:rPr lang="zh-CN" altLang="zh-CN" sz="2000" b="0" dirty="0" smtClean="0">
                <a:latin typeface="微软雅黑" panose="020B0503020204020204" pitchFamily="34" charset="-122"/>
                <a:ea typeface="微软雅黑" panose="020B0503020204020204" pitchFamily="34" charset="-122"/>
              </a:rPr>
              <a:t>。</a:t>
            </a:r>
            <a:endParaRPr lang="en-US" altLang="zh-CN" sz="2000" b="0" dirty="0">
              <a:latin typeface="微软雅黑" panose="020B0503020204020204" pitchFamily="34" charset="-122"/>
              <a:ea typeface="微软雅黑" panose="020B0503020204020204" pitchFamily="34" charset="-122"/>
            </a:endParaRPr>
          </a:p>
        </p:txBody>
      </p:sp>
      <p:sp>
        <p:nvSpPr>
          <p:cNvPr id="38" name="Rectangle 8"/>
          <p:cNvSpPr>
            <a:spLocks noChangeArrowheads="1"/>
          </p:cNvSpPr>
          <p:nvPr/>
        </p:nvSpPr>
        <p:spPr bwMode="auto">
          <a:xfrm>
            <a:off x="2379887" y="961477"/>
            <a:ext cx="9496680"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9" name="Text Box 9"/>
          <p:cNvSpPr txBox="1">
            <a:spLocks noChangeArrowheads="1"/>
          </p:cNvSpPr>
          <p:nvPr/>
        </p:nvSpPr>
        <p:spPr bwMode="auto">
          <a:xfrm>
            <a:off x="3126123" y="1037843"/>
            <a:ext cx="6894661"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dirty="0">
                <a:solidFill>
                  <a:schemeClr val="bg1"/>
                </a:solidFill>
                <a:latin typeface="微软雅黑" pitchFamily="34" charset="-122"/>
                <a:ea typeface="微软雅黑" pitchFamily="34" charset="-122"/>
              </a:rPr>
              <a:t>坏账损失</a:t>
            </a:r>
            <a:r>
              <a:rPr lang="zh-CN" altLang="en-US" sz="2000" dirty="0" smtClean="0">
                <a:solidFill>
                  <a:schemeClr val="bg1"/>
                </a:solidFill>
                <a:latin typeface="微软雅黑" pitchFamily="34" charset="-122"/>
                <a:ea typeface="微软雅黑" pitchFamily="34" charset="-122"/>
              </a:rPr>
              <a:t>及其认定</a:t>
            </a:r>
            <a:r>
              <a:rPr lang="zh-CN" altLang="en-US" sz="2000" dirty="0">
                <a:solidFill>
                  <a:schemeClr val="bg1"/>
                </a:solidFill>
                <a:latin typeface="微软雅黑" pitchFamily="34" charset="-122"/>
                <a:ea typeface="微软雅黑" pitchFamily="34" charset="-122"/>
              </a:rPr>
              <a:t>方式</a:t>
            </a:r>
          </a:p>
        </p:txBody>
      </p:sp>
      <p:sp>
        <p:nvSpPr>
          <p:cNvPr id="40" name="Rectangle 10"/>
          <p:cNvSpPr>
            <a:spLocks noChangeArrowheads="1"/>
          </p:cNvSpPr>
          <p:nvPr/>
        </p:nvSpPr>
        <p:spPr bwMode="auto">
          <a:xfrm>
            <a:off x="2324564" y="1492662"/>
            <a:ext cx="9435044" cy="484994"/>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Tree>
    <p:extLst>
      <p:ext uri="{BB962C8B-B14F-4D97-AF65-F5344CB8AC3E}">
        <p14:creationId xmlns:p14="http://schemas.microsoft.com/office/powerpoint/2010/main" val="972663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50466" y="-7067"/>
            <a:ext cx="12242466" cy="6820873"/>
            <a:chOff x="-50466" y="-7067"/>
            <a:chExt cx="12242466" cy="6820873"/>
          </a:xfrm>
        </p:grpSpPr>
        <p:grpSp>
          <p:nvGrpSpPr>
            <p:cNvPr id="18" name="组合 17"/>
            <p:cNvGrpSpPr/>
            <p:nvPr/>
          </p:nvGrpSpPr>
          <p:grpSpPr>
            <a:xfrm>
              <a:off x="-1" y="-7067"/>
              <a:ext cx="12192001" cy="6820873"/>
              <a:chOff x="-1" y="-7067"/>
              <a:chExt cx="12192001" cy="6820873"/>
            </a:xfrm>
          </p:grpSpPr>
          <p:grpSp>
            <p:nvGrpSpPr>
              <p:cNvPr id="25" name="组合 24"/>
              <p:cNvGrpSpPr/>
              <p:nvPr/>
            </p:nvGrpSpPr>
            <p:grpSpPr>
              <a:xfrm>
                <a:off x="0" y="-7067"/>
                <a:ext cx="12192000" cy="6820873"/>
                <a:chOff x="0" y="-7067"/>
                <a:chExt cx="12192000" cy="6820873"/>
              </a:xfrm>
            </p:grpSpPr>
            <p:grpSp>
              <p:nvGrpSpPr>
                <p:cNvPr id="28" name="组合 27"/>
                <p:cNvGrpSpPr/>
                <p:nvPr/>
              </p:nvGrpSpPr>
              <p:grpSpPr>
                <a:xfrm>
                  <a:off x="0" y="-7067"/>
                  <a:ext cx="12192000" cy="6820873"/>
                  <a:chOff x="838200" y="685800"/>
                  <a:chExt cx="8470476" cy="4724400"/>
                </a:xfrm>
              </p:grpSpPr>
              <p:sp>
                <p:nvSpPr>
                  <p:cNvPr id="32"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3" name="矩形 32"/>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29" name="组合 28"/>
                <p:cNvGrpSpPr/>
                <p:nvPr/>
              </p:nvGrpSpPr>
              <p:grpSpPr>
                <a:xfrm>
                  <a:off x="0" y="-998"/>
                  <a:ext cx="12192000" cy="871737"/>
                  <a:chOff x="0" y="0"/>
                  <a:chExt cx="12192000" cy="871737"/>
                </a:xfrm>
              </p:grpSpPr>
              <p:sp>
                <p:nvSpPr>
                  <p:cNvPr id="30" name="矩形 29"/>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6" name="流程图: 手动输入 25"/>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流程图: 手动输入 26"/>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文本框 18"/>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0" name="文本框 19"/>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1" name="组合 20"/>
            <p:cNvGrpSpPr/>
            <p:nvPr/>
          </p:nvGrpSpPr>
          <p:grpSpPr>
            <a:xfrm>
              <a:off x="8512333" y="6068291"/>
              <a:ext cx="3679667" cy="718736"/>
              <a:chOff x="8151262" y="-28617"/>
              <a:chExt cx="3679667" cy="738197"/>
            </a:xfrm>
          </p:grpSpPr>
          <p:pic>
            <p:nvPicPr>
              <p:cNvPr id="23" name="图片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4" name="文本框 23"/>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2"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4" name="Rectangle 8"/>
          <p:cNvSpPr>
            <a:spLocks noChangeArrowheads="1"/>
          </p:cNvSpPr>
          <p:nvPr/>
        </p:nvSpPr>
        <p:spPr bwMode="auto">
          <a:xfrm>
            <a:off x="2518116" y="1167430"/>
            <a:ext cx="8078372"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5" name="Text Box 9"/>
          <p:cNvSpPr txBox="1">
            <a:spLocks noChangeArrowheads="1"/>
          </p:cNvSpPr>
          <p:nvPr/>
        </p:nvSpPr>
        <p:spPr bwMode="auto">
          <a:xfrm>
            <a:off x="3082581" y="1243796"/>
            <a:ext cx="6894661"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dirty="0">
                <a:solidFill>
                  <a:schemeClr val="bg1"/>
                </a:solidFill>
                <a:latin typeface="微软雅黑" pitchFamily="34" charset="-122"/>
                <a:ea typeface="微软雅黑" pitchFamily="34" charset="-122"/>
              </a:rPr>
              <a:t>坏账损失</a:t>
            </a:r>
            <a:r>
              <a:rPr lang="zh-CN" altLang="en-US" sz="2000" dirty="0" smtClean="0">
                <a:solidFill>
                  <a:schemeClr val="bg1"/>
                </a:solidFill>
                <a:latin typeface="微软雅黑" pitchFamily="34" charset="-122"/>
                <a:ea typeface="微软雅黑" pitchFamily="34" charset="-122"/>
              </a:rPr>
              <a:t>及其认定</a:t>
            </a:r>
            <a:r>
              <a:rPr lang="zh-CN" altLang="en-US" sz="2000" dirty="0">
                <a:solidFill>
                  <a:schemeClr val="bg1"/>
                </a:solidFill>
                <a:latin typeface="微软雅黑" pitchFamily="34" charset="-122"/>
                <a:ea typeface="微软雅黑" pitchFamily="34" charset="-122"/>
              </a:rPr>
              <a:t>方式</a:t>
            </a:r>
          </a:p>
        </p:txBody>
      </p:sp>
      <p:sp>
        <p:nvSpPr>
          <p:cNvPr id="36" name="Rectangle 10"/>
          <p:cNvSpPr>
            <a:spLocks noChangeArrowheads="1"/>
          </p:cNvSpPr>
          <p:nvPr/>
        </p:nvSpPr>
        <p:spPr bwMode="auto">
          <a:xfrm>
            <a:off x="2518116" y="1704005"/>
            <a:ext cx="8078372" cy="410400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7" name="Rectangle 7"/>
          <p:cNvSpPr>
            <a:spLocks noChangeArrowheads="1"/>
          </p:cNvSpPr>
          <p:nvPr/>
        </p:nvSpPr>
        <p:spPr bwMode="auto">
          <a:xfrm>
            <a:off x="2718837" y="1818305"/>
            <a:ext cx="7864562" cy="46166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涉</a:t>
            </a:r>
            <a:r>
              <a:rPr lang="zh-CN" altLang="en-US" sz="2000" b="0" dirty="0">
                <a:latin typeface="微软雅黑" panose="020B0503020204020204" pitchFamily="34" charset="-122"/>
                <a:ea typeface="微软雅黑" panose="020B0503020204020204" pitchFamily="34" charset="-122"/>
              </a:rPr>
              <a:t>诉的应收款项，已生效的人民法院判决书、裁定书判定、裁定其</a:t>
            </a:r>
            <a:r>
              <a:rPr lang="zh-CN" altLang="en-US" sz="2000" b="0" dirty="0">
                <a:solidFill>
                  <a:srgbClr val="FF0000"/>
                </a:solidFill>
                <a:latin typeface="微软雅黑" panose="020B0503020204020204" pitchFamily="34" charset="-122"/>
                <a:ea typeface="微软雅黑" panose="020B0503020204020204" pitchFamily="34" charset="-122"/>
              </a:rPr>
              <a:t>败诉</a:t>
            </a:r>
            <a:r>
              <a:rPr lang="zh-CN" altLang="en-US" sz="2000" b="0" dirty="0">
                <a:latin typeface="微软雅黑" panose="020B0503020204020204" pitchFamily="34" charset="-122"/>
                <a:ea typeface="微软雅黑" panose="020B0503020204020204" pitchFamily="34" charset="-122"/>
              </a:rPr>
              <a:t>的，或者</a:t>
            </a:r>
            <a:r>
              <a:rPr lang="zh-CN" altLang="en-US" sz="2000" b="0" dirty="0">
                <a:solidFill>
                  <a:srgbClr val="FF0000"/>
                </a:solidFill>
                <a:latin typeface="微软雅黑" panose="020B0503020204020204" pitchFamily="34" charset="-122"/>
                <a:ea typeface="微软雅黑" panose="020B0503020204020204" pitchFamily="34" charset="-122"/>
              </a:rPr>
              <a:t>虽然胜诉但因无法执行被裁定终止执行</a:t>
            </a:r>
            <a:r>
              <a:rPr lang="zh-CN" altLang="en-US" sz="2000" b="0" dirty="0">
                <a:latin typeface="微软雅黑" panose="020B0503020204020204" pitchFamily="34" charset="-122"/>
                <a:ea typeface="微软雅黑" panose="020B0503020204020204" pitchFamily="34" charset="-122"/>
              </a:rPr>
              <a:t>的，认定为损失。</a:t>
            </a:r>
          </a:p>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逾期</a:t>
            </a:r>
            <a:r>
              <a:rPr lang="en-US" altLang="zh-CN" sz="2000" b="0" dirty="0">
                <a:latin typeface="微软雅黑" panose="020B0503020204020204" pitchFamily="34" charset="-122"/>
                <a:ea typeface="微软雅黑" panose="020B0503020204020204" pitchFamily="34" charset="-122"/>
              </a:rPr>
              <a:t>3</a:t>
            </a:r>
            <a:r>
              <a:rPr lang="zh-CN" altLang="en-US" sz="2000" b="0" dirty="0">
                <a:latin typeface="微软雅黑" panose="020B0503020204020204" pitchFamily="34" charset="-122"/>
                <a:ea typeface="微软雅黑" panose="020B0503020204020204" pitchFamily="34" charset="-122"/>
              </a:rPr>
              <a:t>年的应收款项，具有</a:t>
            </a:r>
            <a:r>
              <a:rPr lang="zh-CN" altLang="en-US" sz="2000" b="0" dirty="0">
                <a:solidFill>
                  <a:srgbClr val="FF0000"/>
                </a:solidFill>
                <a:latin typeface="微软雅黑" panose="020B0503020204020204" pitchFamily="34" charset="-122"/>
                <a:ea typeface="微软雅黑" panose="020B0503020204020204" pitchFamily="34" charset="-122"/>
              </a:rPr>
              <a:t>依法催收磋商</a:t>
            </a:r>
            <a:r>
              <a:rPr lang="zh-CN" altLang="en-US" sz="2000" b="0" dirty="0">
                <a:latin typeface="微软雅黑" panose="020B0503020204020204" pitchFamily="34" charset="-122"/>
                <a:ea typeface="微软雅黑" panose="020B0503020204020204" pitchFamily="34" charset="-122"/>
              </a:rPr>
              <a:t>记录，并且能够确认</a:t>
            </a:r>
            <a:r>
              <a:rPr lang="en-US" altLang="zh-CN" sz="2000" b="0" dirty="0">
                <a:solidFill>
                  <a:srgbClr val="FF0000"/>
                </a:solidFill>
                <a:latin typeface="微软雅黑" panose="020B0503020204020204" pitchFamily="34" charset="-122"/>
                <a:ea typeface="微软雅黑" panose="020B0503020204020204" pitchFamily="34" charset="-122"/>
              </a:rPr>
              <a:t>3</a:t>
            </a:r>
            <a:r>
              <a:rPr lang="zh-CN" altLang="en-US" sz="2000" b="0" dirty="0">
                <a:solidFill>
                  <a:srgbClr val="FF0000"/>
                </a:solidFill>
                <a:latin typeface="微软雅黑" panose="020B0503020204020204" pitchFamily="34" charset="-122"/>
                <a:ea typeface="微软雅黑" panose="020B0503020204020204" pitchFamily="34" charset="-122"/>
              </a:rPr>
              <a:t>年内没有任何业务往来</a:t>
            </a:r>
            <a:r>
              <a:rPr lang="zh-CN" altLang="en-US" sz="2000" b="0" dirty="0">
                <a:latin typeface="微软雅黑" panose="020B0503020204020204" pitchFamily="34" charset="-122"/>
                <a:ea typeface="微软雅黑" panose="020B0503020204020204" pitchFamily="34" charset="-122"/>
              </a:rPr>
              <a:t>的，应当根据社会中介机构出具的</a:t>
            </a:r>
            <a:r>
              <a:rPr lang="zh-CN" altLang="en-US" sz="2000" b="0" dirty="0">
                <a:solidFill>
                  <a:srgbClr val="FF0000"/>
                </a:solidFill>
                <a:latin typeface="微软雅黑" panose="020B0503020204020204" pitchFamily="34" charset="-122"/>
                <a:ea typeface="微软雅黑" panose="020B0503020204020204" pitchFamily="34" charset="-122"/>
              </a:rPr>
              <a:t>经济鉴证证明</a:t>
            </a:r>
            <a:r>
              <a:rPr lang="zh-CN" altLang="en-US" sz="2000" b="0" dirty="0">
                <a:latin typeface="微软雅黑" panose="020B0503020204020204" pitchFamily="34" charset="-122"/>
                <a:ea typeface="微软雅黑" panose="020B0503020204020204" pitchFamily="34" charset="-122"/>
              </a:rPr>
              <a:t>，在扣除应付该债务人的各种款项和有关责任人员的赔偿后的余额，认定为损失。</a:t>
            </a:r>
          </a:p>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逾期</a:t>
            </a:r>
            <a:r>
              <a:rPr lang="en-US" altLang="zh-CN" sz="2000" b="0" dirty="0">
                <a:latin typeface="微软雅黑" panose="020B0503020204020204" pitchFamily="34" charset="-122"/>
                <a:ea typeface="微软雅黑" panose="020B0503020204020204" pitchFamily="34" charset="-122"/>
              </a:rPr>
              <a:t>3</a:t>
            </a:r>
            <a:r>
              <a:rPr lang="zh-CN" altLang="en-US" sz="2000" b="0" dirty="0">
                <a:latin typeface="微软雅黑" panose="020B0503020204020204" pitchFamily="34" charset="-122"/>
                <a:ea typeface="微软雅黑" panose="020B0503020204020204" pitchFamily="34" charset="-122"/>
              </a:rPr>
              <a:t>年的应收款项，债务人在</a:t>
            </a:r>
            <a:r>
              <a:rPr lang="zh-CN" altLang="en-US" sz="2000" b="0" dirty="0">
                <a:solidFill>
                  <a:srgbClr val="FF0000"/>
                </a:solidFill>
                <a:latin typeface="微软雅黑" panose="020B0503020204020204" pitchFamily="34" charset="-122"/>
                <a:ea typeface="微软雅黑" panose="020B0503020204020204" pitchFamily="34" charset="-122"/>
              </a:rPr>
              <a:t>国外及我国香港、澳门、台湾地区</a:t>
            </a:r>
            <a:r>
              <a:rPr lang="zh-CN" altLang="en-US" sz="2000" b="0" dirty="0" smtClean="0">
                <a:latin typeface="微软雅黑" panose="020B0503020204020204" pitchFamily="34" charset="-122"/>
                <a:ea typeface="微软雅黑" panose="020B0503020204020204" pitchFamily="34" charset="-122"/>
              </a:rPr>
              <a:t>的经</a:t>
            </a:r>
            <a:r>
              <a:rPr lang="zh-CN" altLang="en-US" sz="2000" b="0" dirty="0">
                <a:latin typeface="微软雅黑" panose="020B0503020204020204" pitchFamily="34" charset="-122"/>
                <a:ea typeface="微软雅黑" panose="020B0503020204020204" pitchFamily="34" charset="-122"/>
              </a:rPr>
              <a:t>依法催收仍未收回，且在</a:t>
            </a:r>
            <a:r>
              <a:rPr lang="en-US" altLang="zh-CN" sz="2000" b="0" dirty="0">
                <a:solidFill>
                  <a:srgbClr val="FF0000"/>
                </a:solidFill>
                <a:latin typeface="微软雅黑" panose="020B0503020204020204" pitchFamily="34" charset="-122"/>
                <a:ea typeface="微软雅黑" panose="020B0503020204020204" pitchFamily="34" charset="-122"/>
              </a:rPr>
              <a:t>3</a:t>
            </a:r>
            <a:r>
              <a:rPr lang="zh-CN" altLang="en-US" sz="2000" b="0" dirty="0">
                <a:solidFill>
                  <a:srgbClr val="FF0000"/>
                </a:solidFill>
                <a:latin typeface="微软雅黑" panose="020B0503020204020204" pitchFamily="34" charset="-122"/>
                <a:ea typeface="微软雅黑" panose="020B0503020204020204" pitchFamily="34" charset="-122"/>
              </a:rPr>
              <a:t>年内没有任何业务往来</a:t>
            </a:r>
            <a:r>
              <a:rPr lang="zh-CN" altLang="en-US" sz="2000" b="0" dirty="0">
                <a:latin typeface="微软雅黑" panose="020B0503020204020204" pitchFamily="34" charset="-122"/>
                <a:ea typeface="微软雅黑" panose="020B0503020204020204" pitchFamily="34" charset="-122"/>
              </a:rPr>
              <a:t>的，在取得</a:t>
            </a:r>
            <a:r>
              <a:rPr lang="zh-CN" altLang="en-US" sz="2000" b="0" dirty="0">
                <a:solidFill>
                  <a:srgbClr val="FF0000"/>
                </a:solidFill>
                <a:latin typeface="微软雅黑" panose="020B0503020204020204" pitchFamily="34" charset="-122"/>
                <a:ea typeface="微软雅黑" panose="020B0503020204020204" pitchFamily="34" charset="-122"/>
              </a:rPr>
              <a:t>境外社会中介机构出具的终止收款意见书</a:t>
            </a:r>
            <a:r>
              <a:rPr lang="zh-CN" altLang="en-US" sz="2000" b="0" dirty="0">
                <a:latin typeface="微软雅黑" panose="020B0503020204020204" pitchFamily="34" charset="-122"/>
                <a:ea typeface="微软雅黑" panose="020B0503020204020204" pitchFamily="34" charset="-122"/>
              </a:rPr>
              <a:t>，或者取得我国</a:t>
            </a:r>
            <a:r>
              <a:rPr lang="zh-CN" altLang="en-US" sz="2000" b="0" dirty="0">
                <a:solidFill>
                  <a:srgbClr val="FF0000"/>
                </a:solidFill>
                <a:latin typeface="微软雅黑" panose="020B0503020204020204" pitchFamily="34" charset="-122"/>
                <a:ea typeface="微软雅黑" panose="020B0503020204020204" pitchFamily="34" charset="-122"/>
              </a:rPr>
              <a:t>驻外使</a:t>
            </a:r>
            <a:r>
              <a:rPr lang="en-US" altLang="zh-CN" sz="2000" b="0" dirty="0">
                <a:solidFill>
                  <a:srgbClr val="FF0000"/>
                </a:solidFill>
                <a:latin typeface="微软雅黑" panose="020B0503020204020204" pitchFamily="34" charset="-122"/>
                <a:ea typeface="微软雅黑" panose="020B0503020204020204" pitchFamily="34" charset="-122"/>
              </a:rPr>
              <a:t>(</a:t>
            </a:r>
            <a:r>
              <a:rPr lang="zh-CN" altLang="en-US" sz="2000" b="0" dirty="0">
                <a:solidFill>
                  <a:srgbClr val="FF0000"/>
                </a:solidFill>
                <a:latin typeface="微软雅黑" panose="020B0503020204020204" pitchFamily="34" charset="-122"/>
                <a:ea typeface="微软雅黑" panose="020B0503020204020204" pitchFamily="34" charset="-122"/>
              </a:rPr>
              <a:t>领</a:t>
            </a:r>
            <a:r>
              <a:rPr lang="en-US" altLang="zh-CN" sz="2000" b="0" dirty="0">
                <a:solidFill>
                  <a:srgbClr val="FF0000"/>
                </a:solidFill>
                <a:latin typeface="微软雅黑" panose="020B0503020204020204" pitchFamily="34" charset="-122"/>
                <a:ea typeface="微软雅黑" panose="020B0503020204020204" pitchFamily="34" charset="-122"/>
              </a:rPr>
              <a:t>)</a:t>
            </a:r>
            <a:r>
              <a:rPr lang="zh-CN" altLang="en-US" sz="2000" b="0" dirty="0">
                <a:solidFill>
                  <a:srgbClr val="FF0000"/>
                </a:solidFill>
                <a:latin typeface="微软雅黑" panose="020B0503020204020204" pitchFamily="34" charset="-122"/>
                <a:ea typeface="微软雅黑" panose="020B0503020204020204" pitchFamily="34" charset="-122"/>
              </a:rPr>
              <a:t>馆商务机构出具的债务人逃亡、破产证明</a:t>
            </a:r>
            <a:r>
              <a:rPr lang="zh-CN" altLang="en-US" sz="2000" b="0" dirty="0">
                <a:latin typeface="微软雅黑" panose="020B0503020204020204" pitchFamily="34" charset="-122"/>
                <a:ea typeface="微软雅黑" panose="020B0503020204020204" pitchFamily="34" charset="-122"/>
              </a:rPr>
              <a:t>后，认定为损失。</a:t>
            </a:r>
          </a:p>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逾期</a:t>
            </a:r>
            <a:r>
              <a:rPr lang="en-US" altLang="zh-CN" sz="2000" b="0" dirty="0">
                <a:latin typeface="微软雅黑" panose="020B0503020204020204" pitchFamily="34" charset="-122"/>
                <a:ea typeface="微软雅黑" panose="020B0503020204020204" pitchFamily="34" charset="-122"/>
              </a:rPr>
              <a:t>3</a:t>
            </a:r>
            <a:r>
              <a:rPr lang="zh-CN" altLang="en-US" sz="2000" b="0" dirty="0">
                <a:latin typeface="微软雅黑" panose="020B0503020204020204" pitchFamily="34" charset="-122"/>
                <a:ea typeface="微软雅黑" panose="020B0503020204020204" pitchFamily="34" charset="-122"/>
              </a:rPr>
              <a:t>年以上、单笔数额较小、</a:t>
            </a:r>
            <a:r>
              <a:rPr lang="zh-CN" altLang="en-US" sz="2000" b="0" dirty="0">
                <a:solidFill>
                  <a:srgbClr val="FF0000"/>
                </a:solidFill>
                <a:latin typeface="微软雅黑" panose="020B0503020204020204" pitchFamily="34" charset="-122"/>
                <a:ea typeface="微软雅黑" panose="020B0503020204020204" pitchFamily="34" charset="-122"/>
              </a:rPr>
              <a:t>不足以弥补清收成本</a:t>
            </a:r>
            <a:r>
              <a:rPr lang="zh-CN" altLang="en-US" sz="2000" b="0" dirty="0">
                <a:latin typeface="微软雅黑" panose="020B0503020204020204" pitchFamily="34" charset="-122"/>
                <a:ea typeface="微软雅黑" panose="020B0503020204020204" pitchFamily="34" charset="-122"/>
              </a:rPr>
              <a:t>的，由单位作出</a:t>
            </a:r>
            <a:r>
              <a:rPr lang="zh-CN" altLang="en-US" sz="2000" b="0" dirty="0">
                <a:solidFill>
                  <a:srgbClr val="FF0000"/>
                </a:solidFill>
                <a:latin typeface="微软雅黑" panose="020B0503020204020204" pitchFamily="34" charset="-122"/>
                <a:ea typeface="微软雅黑" panose="020B0503020204020204" pitchFamily="34" charset="-122"/>
              </a:rPr>
              <a:t>专项说明</a:t>
            </a:r>
            <a:r>
              <a:rPr lang="zh-CN" altLang="en-US" sz="2000" b="0" dirty="0">
                <a:latin typeface="微软雅黑" panose="020B0503020204020204" pitchFamily="34" charset="-122"/>
                <a:ea typeface="微软雅黑" panose="020B0503020204020204" pitchFamily="34" charset="-122"/>
              </a:rPr>
              <a:t>，根据社会中介机构出具的</a:t>
            </a:r>
            <a:r>
              <a:rPr lang="zh-CN" altLang="en-US" sz="2000" b="0" dirty="0">
                <a:solidFill>
                  <a:srgbClr val="FF0000"/>
                </a:solidFill>
                <a:latin typeface="微软雅黑" panose="020B0503020204020204" pitchFamily="34" charset="-122"/>
                <a:ea typeface="微软雅黑" panose="020B0503020204020204" pitchFamily="34" charset="-122"/>
              </a:rPr>
              <a:t>经济鉴证证明</a:t>
            </a:r>
            <a:r>
              <a:rPr lang="zh-CN" altLang="en-US" sz="2000" b="0" dirty="0">
                <a:latin typeface="微软雅黑" panose="020B0503020204020204" pitchFamily="34" charset="-122"/>
                <a:ea typeface="微软雅黑" panose="020B0503020204020204" pitchFamily="34" charset="-122"/>
              </a:rPr>
              <a:t>认定损失。</a:t>
            </a:r>
          </a:p>
          <a:p>
            <a:pPr>
              <a:defRPr/>
            </a:pPr>
            <a:endParaRPr lang="en-US" altLang="zh-CN" sz="2000" dirty="0">
              <a:latin typeface="Arial" charset="0"/>
              <a:ea typeface="仿宋_GB2312" pitchFamily="49" charset="-122"/>
            </a:endParaRPr>
          </a:p>
          <a:p>
            <a:pPr marL="0" indent="0">
              <a:defRPr/>
            </a:pPr>
            <a:endParaRPr lang="en-US" altLang="zh-CN" sz="2000" b="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43701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50466" y="-7067"/>
            <a:ext cx="12242466" cy="6820873"/>
            <a:chOff x="-50466" y="-7067"/>
            <a:chExt cx="12242466" cy="6820873"/>
          </a:xfrm>
        </p:grpSpPr>
        <p:grpSp>
          <p:nvGrpSpPr>
            <p:cNvPr id="18" name="组合 17"/>
            <p:cNvGrpSpPr/>
            <p:nvPr/>
          </p:nvGrpSpPr>
          <p:grpSpPr>
            <a:xfrm>
              <a:off x="-1" y="-7067"/>
              <a:ext cx="12192001" cy="6820873"/>
              <a:chOff x="-1" y="-7067"/>
              <a:chExt cx="12192001" cy="6820873"/>
            </a:xfrm>
          </p:grpSpPr>
          <p:grpSp>
            <p:nvGrpSpPr>
              <p:cNvPr id="25" name="组合 24"/>
              <p:cNvGrpSpPr/>
              <p:nvPr/>
            </p:nvGrpSpPr>
            <p:grpSpPr>
              <a:xfrm>
                <a:off x="0" y="-7067"/>
                <a:ext cx="12192000" cy="6820873"/>
                <a:chOff x="0" y="-7067"/>
                <a:chExt cx="12192000" cy="6820873"/>
              </a:xfrm>
            </p:grpSpPr>
            <p:grpSp>
              <p:nvGrpSpPr>
                <p:cNvPr id="28" name="组合 27"/>
                <p:cNvGrpSpPr/>
                <p:nvPr/>
              </p:nvGrpSpPr>
              <p:grpSpPr>
                <a:xfrm>
                  <a:off x="0" y="-7067"/>
                  <a:ext cx="12192000" cy="6820873"/>
                  <a:chOff x="838200" y="685800"/>
                  <a:chExt cx="8470476" cy="4724400"/>
                </a:xfrm>
              </p:grpSpPr>
              <p:sp>
                <p:nvSpPr>
                  <p:cNvPr id="32"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3" name="矩形 32"/>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29" name="组合 28"/>
                <p:cNvGrpSpPr/>
                <p:nvPr/>
              </p:nvGrpSpPr>
              <p:grpSpPr>
                <a:xfrm>
                  <a:off x="0" y="-998"/>
                  <a:ext cx="12192000" cy="871737"/>
                  <a:chOff x="0" y="0"/>
                  <a:chExt cx="12192000" cy="871737"/>
                </a:xfrm>
              </p:grpSpPr>
              <p:sp>
                <p:nvSpPr>
                  <p:cNvPr id="30" name="矩形 29"/>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6" name="流程图: 手动输入 25"/>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流程图: 手动输入 26"/>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文本框 18"/>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0" name="文本框 19"/>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1" name="组合 20"/>
            <p:cNvGrpSpPr/>
            <p:nvPr/>
          </p:nvGrpSpPr>
          <p:grpSpPr>
            <a:xfrm>
              <a:off x="8512333" y="6068291"/>
              <a:ext cx="3679667" cy="718736"/>
              <a:chOff x="8151262" y="-28617"/>
              <a:chExt cx="3679667" cy="738197"/>
            </a:xfrm>
          </p:grpSpPr>
          <p:pic>
            <p:nvPicPr>
              <p:cNvPr id="23" name="图片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4" name="文本框 23"/>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2"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4" name="Rectangle 8"/>
          <p:cNvSpPr>
            <a:spLocks noChangeArrowheads="1"/>
          </p:cNvSpPr>
          <p:nvPr/>
        </p:nvSpPr>
        <p:spPr bwMode="auto">
          <a:xfrm>
            <a:off x="2518115" y="1167430"/>
            <a:ext cx="8595361"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5" name="Text Box 9"/>
          <p:cNvSpPr txBox="1">
            <a:spLocks noChangeArrowheads="1"/>
          </p:cNvSpPr>
          <p:nvPr/>
        </p:nvSpPr>
        <p:spPr bwMode="auto">
          <a:xfrm>
            <a:off x="3329319" y="1243796"/>
            <a:ext cx="6894661"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dirty="0">
                <a:solidFill>
                  <a:schemeClr val="bg1"/>
                </a:solidFill>
                <a:latin typeface="微软雅黑" pitchFamily="34" charset="-122"/>
                <a:ea typeface="微软雅黑" pitchFamily="34" charset="-122"/>
              </a:rPr>
              <a:t>对外投资损失</a:t>
            </a:r>
            <a:r>
              <a:rPr lang="zh-CN" altLang="en-US" sz="2000" dirty="0" smtClean="0">
                <a:solidFill>
                  <a:schemeClr val="bg1"/>
                </a:solidFill>
                <a:latin typeface="微软雅黑" pitchFamily="34" charset="-122"/>
                <a:ea typeface="微软雅黑" pitchFamily="34" charset="-122"/>
              </a:rPr>
              <a:t>及其认定</a:t>
            </a:r>
            <a:r>
              <a:rPr lang="zh-CN" altLang="en-US" sz="2000" dirty="0">
                <a:solidFill>
                  <a:schemeClr val="bg1"/>
                </a:solidFill>
                <a:latin typeface="微软雅黑" pitchFamily="34" charset="-122"/>
                <a:ea typeface="微软雅黑" pitchFamily="34" charset="-122"/>
              </a:rPr>
              <a:t>方式</a:t>
            </a:r>
          </a:p>
        </p:txBody>
      </p:sp>
      <p:sp>
        <p:nvSpPr>
          <p:cNvPr id="36" name="Rectangle 10"/>
          <p:cNvSpPr>
            <a:spLocks noChangeArrowheads="1"/>
          </p:cNvSpPr>
          <p:nvPr/>
        </p:nvSpPr>
        <p:spPr bwMode="auto">
          <a:xfrm>
            <a:off x="2518115" y="1704005"/>
            <a:ext cx="8595361" cy="410400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7" name="Rectangle 7"/>
          <p:cNvSpPr>
            <a:spLocks noChangeArrowheads="1"/>
          </p:cNvSpPr>
          <p:nvPr/>
        </p:nvSpPr>
        <p:spPr bwMode="auto">
          <a:xfrm>
            <a:off x="2718836" y="1818305"/>
            <a:ext cx="8394639" cy="30777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lang="zh-CN" altLang="en-US" sz="2000" dirty="0">
                <a:latin typeface="微软雅黑" panose="020B0503020204020204" pitchFamily="34" charset="-122"/>
                <a:ea typeface="微软雅黑" panose="020B0503020204020204" pitchFamily="34" charset="-122"/>
              </a:rPr>
              <a:t>对外投资损失</a:t>
            </a:r>
            <a:r>
              <a:rPr lang="zh-CN" altLang="en-US" sz="2000" b="0" dirty="0">
                <a:latin typeface="微软雅黑" panose="020B0503020204020204" pitchFamily="34" charset="-122"/>
                <a:ea typeface="微软雅黑" panose="020B0503020204020204" pitchFamily="34" charset="-122"/>
              </a:rPr>
              <a:t>，应当分析原因，有合法证据证明确实不能收回的，区分以下情况可以认定损失：</a:t>
            </a:r>
          </a:p>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因</a:t>
            </a:r>
            <a:r>
              <a:rPr lang="zh-CN" altLang="en-US" sz="2000" b="0" dirty="0">
                <a:latin typeface="微软雅黑" panose="020B0503020204020204" pitchFamily="34" charset="-122"/>
                <a:ea typeface="微软雅黑" panose="020B0503020204020204" pitchFamily="34" charset="-122"/>
              </a:rPr>
              <a:t>被投资单位已宣告破产、被撤销注销工商登记或者被政府责令关闭等情况造成难以收回的对外投资，可以根据法院的</a:t>
            </a:r>
            <a:r>
              <a:rPr lang="zh-CN" altLang="en-US" sz="2000" b="0" dirty="0">
                <a:solidFill>
                  <a:srgbClr val="FF0000"/>
                </a:solidFill>
                <a:latin typeface="微软雅黑" panose="020B0503020204020204" pitchFamily="34" charset="-122"/>
                <a:ea typeface="微软雅黑" panose="020B0503020204020204" pitchFamily="34" charset="-122"/>
              </a:rPr>
              <a:t>破产公告</a:t>
            </a:r>
            <a:r>
              <a:rPr lang="zh-CN" altLang="en-US" sz="2000" b="0" dirty="0">
                <a:latin typeface="微软雅黑" panose="020B0503020204020204" pitchFamily="34" charset="-122"/>
                <a:ea typeface="微软雅黑" panose="020B0503020204020204" pitchFamily="34" charset="-122"/>
              </a:rPr>
              <a:t>或者</a:t>
            </a:r>
            <a:r>
              <a:rPr lang="zh-CN" altLang="en-US" sz="2000" b="0" dirty="0">
                <a:solidFill>
                  <a:srgbClr val="FF0000"/>
                </a:solidFill>
                <a:latin typeface="微软雅黑" panose="020B0503020204020204" pitchFamily="34" charset="-122"/>
                <a:ea typeface="微软雅黑" panose="020B0503020204020204" pitchFamily="34" charset="-122"/>
              </a:rPr>
              <a:t>破产清算的清偿文件</a:t>
            </a:r>
            <a:r>
              <a:rPr lang="zh-CN" altLang="en-US" sz="2000" b="0" dirty="0">
                <a:latin typeface="微软雅黑" panose="020B0503020204020204" pitchFamily="34" charset="-122"/>
                <a:ea typeface="微软雅黑" panose="020B0503020204020204" pitchFamily="34" charset="-122"/>
              </a:rPr>
              <a:t>、</a:t>
            </a:r>
            <a:r>
              <a:rPr lang="zh-CN" altLang="en-US" sz="2000" b="0" dirty="0">
                <a:solidFill>
                  <a:srgbClr val="FF0000"/>
                </a:solidFill>
                <a:latin typeface="微软雅黑" panose="020B0503020204020204" pitchFamily="34" charset="-122"/>
                <a:ea typeface="微软雅黑" panose="020B0503020204020204" pitchFamily="34" charset="-122"/>
              </a:rPr>
              <a:t>工商部门的撤销注销文件</a:t>
            </a:r>
            <a:r>
              <a:rPr lang="zh-CN" altLang="en-US" sz="2000" b="0" dirty="0">
                <a:latin typeface="微软雅黑" panose="020B0503020204020204" pitchFamily="34" charset="-122"/>
                <a:ea typeface="微软雅黑" panose="020B0503020204020204" pitchFamily="34" charset="-122"/>
              </a:rPr>
              <a:t>、</a:t>
            </a:r>
            <a:r>
              <a:rPr lang="zh-CN" altLang="en-US" sz="2000" b="0" dirty="0">
                <a:solidFill>
                  <a:srgbClr val="FF0000"/>
                </a:solidFill>
                <a:latin typeface="微软雅黑" panose="020B0503020204020204" pitchFamily="34" charset="-122"/>
                <a:ea typeface="微软雅黑" panose="020B0503020204020204" pitchFamily="34" charset="-122"/>
              </a:rPr>
              <a:t>政府有关部门的行政决定</a:t>
            </a:r>
            <a:r>
              <a:rPr lang="zh-CN" altLang="en-US" sz="2000" b="0" dirty="0">
                <a:latin typeface="微软雅黑" panose="020B0503020204020204" pitchFamily="34" charset="-122"/>
                <a:ea typeface="微软雅黑" panose="020B0503020204020204" pitchFamily="34" charset="-122"/>
              </a:rPr>
              <a:t>等认定损失。</a:t>
            </a:r>
          </a:p>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对</a:t>
            </a:r>
            <a:r>
              <a:rPr lang="zh-CN" altLang="en-US" sz="2000" b="0" dirty="0">
                <a:latin typeface="微软雅黑" panose="020B0503020204020204" pitchFamily="34" charset="-122"/>
                <a:ea typeface="微软雅黑" panose="020B0503020204020204" pitchFamily="34" charset="-122"/>
              </a:rPr>
              <a:t>事业单位参股投资、金额较小、不具有控制权的对外投资，被投资单位已资不抵债且连续停止经营</a:t>
            </a:r>
            <a:r>
              <a:rPr lang="en-US" altLang="zh-CN" sz="2000" b="0" dirty="0">
                <a:latin typeface="微软雅黑" panose="020B0503020204020204" pitchFamily="34" charset="-122"/>
                <a:ea typeface="微软雅黑" panose="020B0503020204020204" pitchFamily="34" charset="-122"/>
              </a:rPr>
              <a:t>3</a:t>
            </a:r>
            <a:r>
              <a:rPr lang="zh-CN" altLang="en-US" sz="2000" b="0" dirty="0">
                <a:latin typeface="微软雅黑" panose="020B0503020204020204" pitchFamily="34" charset="-122"/>
                <a:ea typeface="微软雅黑" panose="020B0503020204020204" pitchFamily="34" charset="-122"/>
              </a:rPr>
              <a:t>年以上的，根据社会中介机构出具的</a:t>
            </a:r>
            <a:r>
              <a:rPr lang="zh-CN" altLang="en-US" sz="2000" b="0" dirty="0">
                <a:solidFill>
                  <a:srgbClr val="FF0000"/>
                </a:solidFill>
                <a:latin typeface="微软雅黑" panose="020B0503020204020204" pitchFamily="34" charset="-122"/>
                <a:ea typeface="微软雅黑" panose="020B0503020204020204" pitchFamily="34" charset="-122"/>
              </a:rPr>
              <a:t>经济鉴证证明</a:t>
            </a:r>
            <a:r>
              <a:rPr lang="zh-CN" altLang="en-US" sz="2000" b="0" dirty="0">
                <a:latin typeface="微软雅黑" panose="020B0503020204020204" pitchFamily="34" charset="-122"/>
                <a:ea typeface="微软雅黑" panose="020B0503020204020204" pitchFamily="34" charset="-122"/>
              </a:rPr>
              <a:t>，对确实不能收回的部分，认定为损失。</a:t>
            </a:r>
          </a:p>
          <a:p>
            <a:pPr>
              <a:buFont typeface="Wingdings" panose="05000000000000000000" pitchFamily="2" charset="2"/>
              <a:buChar char="Ø"/>
              <a:defRPr/>
            </a:pPr>
            <a:r>
              <a:rPr lang="zh-CN" altLang="en-US" sz="2000" b="0" dirty="0" smtClean="0">
                <a:solidFill>
                  <a:srgbClr val="FF0000"/>
                </a:solidFill>
                <a:latin typeface="微软雅黑" panose="020B0503020204020204" pitchFamily="34" charset="-122"/>
                <a:ea typeface="微软雅黑" panose="020B0503020204020204" pitchFamily="34" charset="-122"/>
              </a:rPr>
              <a:t>债券</a:t>
            </a:r>
            <a:r>
              <a:rPr lang="zh-CN" altLang="en-US" sz="2000" b="0" dirty="0">
                <a:solidFill>
                  <a:srgbClr val="FF0000"/>
                </a:solidFill>
                <a:latin typeface="微软雅黑" panose="020B0503020204020204" pitchFamily="34" charset="-122"/>
                <a:ea typeface="微软雅黑" panose="020B0503020204020204" pitchFamily="34" charset="-122"/>
              </a:rPr>
              <a:t>等短期投资，未进行交割或清理的，不能认定为损失</a:t>
            </a:r>
            <a:r>
              <a:rPr lang="zh-CN" altLang="en-US" sz="2000" b="0" dirty="0" smtClean="0">
                <a:latin typeface="微软雅黑" panose="020B0503020204020204" pitchFamily="34" charset="-122"/>
                <a:ea typeface="微软雅黑" panose="020B0503020204020204" pitchFamily="34" charset="-122"/>
              </a:rPr>
              <a:t>。</a:t>
            </a:r>
            <a:endParaRPr lang="zh-CN" altLang="en-US" sz="2000" b="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184559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50466" y="-7067"/>
            <a:ext cx="12242466" cy="6820873"/>
            <a:chOff x="-50466" y="-7067"/>
            <a:chExt cx="12242466" cy="6820873"/>
          </a:xfrm>
        </p:grpSpPr>
        <p:grpSp>
          <p:nvGrpSpPr>
            <p:cNvPr id="18" name="组合 17"/>
            <p:cNvGrpSpPr/>
            <p:nvPr/>
          </p:nvGrpSpPr>
          <p:grpSpPr>
            <a:xfrm>
              <a:off x="-1" y="-7067"/>
              <a:ext cx="12192001" cy="6820873"/>
              <a:chOff x="-1" y="-7067"/>
              <a:chExt cx="12192001" cy="6820873"/>
            </a:xfrm>
          </p:grpSpPr>
          <p:grpSp>
            <p:nvGrpSpPr>
              <p:cNvPr id="25" name="组合 24"/>
              <p:cNvGrpSpPr/>
              <p:nvPr/>
            </p:nvGrpSpPr>
            <p:grpSpPr>
              <a:xfrm>
                <a:off x="0" y="-7067"/>
                <a:ext cx="12192000" cy="6820873"/>
                <a:chOff x="0" y="-7067"/>
                <a:chExt cx="12192000" cy="6820873"/>
              </a:xfrm>
            </p:grpSpPr>
            <p:grpSp>
              <p:nvGrpSpPr>
                <p:cNvPr id="28" name="组合 27"/>
                <p:cNvGrpSpPr/>
                <p:nvPr/>
              </p:nvGrpSpPr>
              <p:grpSpPr>
                <a:xfrm>
                  <a:off x="0" y="-7067"/>
                  <a:ext cx="12192000" cy="6820873"/>
                  <a:chOff x="838200" y="685800"/>
                  <a:chExt cx="8470476" cy="4724400"/>
                </a:xfrm>
              </p:grpSpPr>
              <p:sp>
                <p:nvSpPr>
                  <p:cNvPr id="32"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3" name="矩形 32"/>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29" name="组合 28"/>
                <p:cNvGrpSpPr/>
                <p:nvPr/>
              </p:nvGrpSpPr>
              <p:grpSpPr>
                <a:xfrm>
                  <a:off x="0" y="-998"/>
                  <a:ext cx="12192000" cy="871737"/>
                  <a:chOff x="0" y="0"/>
                  <a:chExt cx="12192000" cy="871737"/>
                </a:xfrm>
              </p:grpSpPr>
              <p:sp>
                <p:nvSpPr>
                  <p:cNvPr id="30" name="矩形 29"/>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6" name="流程图: 手动输入 25"/>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流程图: 手动输入 26"/>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文本框 18"/>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0" name="文本框 19"/>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1" name="组合 20"/>
            <p:cNvGrpSpPr/>
            <p:nvPr/>
          </p:nvGrpSpPr>
          <p:grpSpPr>
            <a:xfrm>
              <a:off x="8512333" y="6068291"/>
              <a:ext cx="3679667" cy="718736"/>
              <a:chOff x="8151262" y="-28617"/>
              <a:chExt cx="3679667" cy="738197"/>
            </a:xfrm>
          </p:grpSpPr>
          <p:pic>
            <p:nvPicPr>
              <p:cNvPr id="23" name="图片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4" name="文本框 23"/>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2"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4" name="Rectangle 8"/>
          <p:cNvSpPr>
            <a:spLocks noChangeArrowheads="1"/>
          </p:cNvSpPr>
          <p:nvPr/>
        </p:nvSpPr>
        <p:spPr bwMode="auto">
          <a:xfrm>
            <a:off x="2518115" y="1167430"/>
            <a:ext cx="8595361"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dirty="0"/>
          </a:p>
        </p:txBody>
      </p:sp>
      <p:sp>
        <p:nvSpPr>
          <p:cNvPr id="35" name="Text Box 9"/>
          <p:cNvSpPr txBox="1">
            <a:spLocks noChangeArrowheads="1"/>
          </p:cNvSpPr>
          <p:nvPr/>
        </p:nvSpPr>
        <p:spPr bwMode="auto">
          <a:xfrm>
            <a:off x="3322870" y="1243796"/>
            <a:ext cx="6894661"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dirty="0">
                <a:solidFill>
                  <a:schemeClr val="bg1"/>
                </a:solidFill>
                <a:latin typeface="微软雅黑" pitchFamily="34" charset="-122"/>
                <a:ea typeface="微软雅黑" pitchFamily="34" charset="-122"/>
              </a:rPr>
              <a:t>存货</a:t>
            </a:r>
            <a:r>
              <a:rPr lang="zh-CN" altLang="en-US" sz="2000" dirty="0" smtClean="0">
                <a:solidFill>
                  <a:schemeClr val="bg1"/>
                </a:solidFill>
                <a:latin typeface="微软雅黑" pitchFamily="34" charset="-122"/>
                <a:ea typeface="微软雅黑" pitchFamily="34" charset="-122"/>
              </a:rPr>
              <a:t>损失和固定资产损失及其认定</a:t>
            </a:r>
            <a:r>
              <a:rPr lang="zh-CN" altLang="en-US" sz="2000" dirty="0">
                <a:solidFill>
                  <a:schemeClr val="bg1"/>
                </a:solidFill>
                <a:latin typeface="微软雅黑" pitchFamily="34" charset="-122"/>
                <a:ea typeface="微软雅黑" pitchFamily="34" charset="-122"/>
              </a:rPr>
              <a:t>方式</a:t>
            </a:r>
          </a:p>
        </p:txBody>
      </p:sp>
      <p:sp>
        <p:nvSpPr>
          <p:cNvPr id="36" name="Rectangle 10"/>
          <p:cNvSpPr>
            <a:spLocks noChangeArrowheads="1"/>
          </p:cNvSpPr>
          <p:nvPr/>
        </p:nvSpPr>
        <p:spPr bwMode="auto">
          <a:xfrm>
            <a:off x="2518115" y="1704005"/>
            <a:ext cx="8595361" cy="410400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7" name="Rectangle 7"/>
          <p:cNvSpPr>
            <a:spLocks noChangeArrowheads="1"/>
          </p:cNvSpPr>
          <p:nvPr/>
        </p:nvSpPr>
        <p:spPr bwMode="auto">
          <a:xfrm>
            <a:off x="2631752" y="1818305"/>
            <a:ext cx="8394639" cy="30777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lang="zh-CN" altLang="en-US" sz="2000" dirty="0">
                <a:latin typeface="微软雅黑" panose="020B0503020204020204" pitchFamily="34" charset="-122"/>
                <a:ea typeface="微软雅黑" panose="020B0503020204020204" pitchFamily="34" charset="-122"/>
              </a:rPr>
              <a:t>存货损失</a:t>
            </a:r>
            <a:r>
              <a:rPr lang="zh-CN" altLang="en-US" sz="2000" b="0" dirty="0">
                <a:latin typeface="微软雅黑" panose="020B0503020204020204" pitchFamily="34" charset="-122"/>
                <a:ea typeface="微软雅黑" panose="020B0503020204020204" pitchFamily="34" charset="-122"/>
              </a:rPr>
              <a:t>是指行政事业单位材料、燃料、包装物、低值易耗品及达不到固定资产标准的用具、装具、动植物等因</a:t>
            </a:r>
            <a:r>
              <a:rPr lang="zh-CN" altLang="en-US" sz="2000" b="0" dirty="0">
                <a:solidFill>
                  <a:srgbClr val="FF0000"/>
                </a:solidFill>
                <a:latin typeface="微软雅黑" panose="020B0503020204020204" pitchFamily="34" charset="-122"/>
                <a:ea typeface="微软雅黑" panose="020B0503020204020204" pitchFamily="34" charset="-122"/>
              </a:rPr>
              <a:t>盘亏、毁损、报废、被盗</a:t>
            </a:r>
            <a:r>
              <a:rPr lang="zh-CN" altLang="en-US" sz="2000" b="0" dirty="0">
                <a:latin typeface="微软雅黑" panose="020B0503020204020204" pitchFamily="34" charset="-122"/>
                <a:ea typeface="微软雅黑" panose="020B0503020204020204" pitchFamily="34" charset="-122"/>
              </a:rPr>
              <a:t>等原因造成的损失</a:t>
            </a:r>
            <a:r>
              <a:rPr lang="zh-CN" altLang="en-US" sz="2000" b="0" dirty="0" smtClean="0">
                <a:latin typeface="微软雅黑" panose="020B0503020204020204" pitchFamily="34" charset="-122"/>
                <a:ea typeface="微软雅黑" panose="020B0503020204020204" pitchFamily="34" charset="-122"/>
              </a:rPr>
              <a:t>。</a:t>
            </a:r>
            <a:endParaRPr lang="en-US" altLang="zh-CN" sz="2000" b="0" dirty="0" smtClean="0">
              <a:latin typeface="微软雅黑" panose="020B0503020204020204" pitchFamily="34" charset="-122"/>
              <a:ea typeface="微软雅黑" panose="020B0503020204020204" pitchFamily="34" charset="-122"/>
            </a:endParaRPr>
          </a:p>
          <a:p>
            <a:pPr marL="0" indent="0">
              <a:defRPr/>
            </a:pPr>
            <a:r>
              <a:rPr lang="zh-CN" altLang="en-US" sz="2000" dirty="0">
                <a:latin typeface="微软雅黑" panose="020B0503020204020204" pitchFamily="34" charset="-122"/>
                <a:ea typeface="微软雅黑" panose="020B0503020204020204" pitchFamily="34" charset="-122"/>
              </a:rPr>
              <a:t>固定资产损失</a:t>
            </a:r>
            <a:r>
              <a:rPr lang="zh-CN" altLang="en-US" sz="2000" b="0" dirty="0">
                <a:latin typeface="微软雅黑" panose="020B0503020204020204" pitchFamily="34" charset="-122"/>
                <a:ea typeface="微软雅黑" panose="020B0503020204020204" pitchFamily="34" charset="-122"/>
              </a:rPr>
              <a:t>是指行政事业单位房屋及构筑物、通用设备、专用设备、文物和陈列品、图书档案、家具用具装具及动植物等因</a:t>
            </a:r>
            <a:r>
              <a:rPr lang="zh-CN" altLang="en-US" sz="2000" b="0" dirty="0">
                <a:solidFill>
                  <a:srgbClr val="FF0000"/>
                </a:solidFill>
                <a:latin typeface="微软雅黑" panose="020B0503020204020204" pitchFamily="34" charset="-122"/>
                <a:ea typeface="微软雅黑" panose="020B0503020204020204" pitchFamily="34" charset="-122"/>
              </a:rPr>
              <a:t>盘亏、毁损、报废、被盗</a:t>
            </a:r>
            <a:r>
              <a:rPr lang="zh-CN" altLang="en-US" sz="2000" b="0" dirty="0">
                <a:latin typeface="微软雅黑" panose="020B0503020204020204" pitchFamily="34" charset="-122"/>
                <a:ea typeface="微软雅黑" panose="020B0503020204020204" pitchFamily="34" charset="-122"/>
              </a:rPr>
              <a:t>等原因造成的损失</a:t>
            </a:r>
            <a:r>
              <a:rPr lang="zh-CN" altLang="en-US" sz="2000" b="0" dirty="0" smtClean="0">
                <a:latin typeface="微软雅黑" panose="020B0503020204020204" pitchFamily="34" charset="-122"/>
                <a:ea typeface="微软雅黑" panose="020B0503020204020204" pitchFamily="34" charset="-122"/>
              </a:rPr>
              <a:t>。</a:t>
            </a:r>
            <a:endParaRPr lang="en-US" altLang="zh-CN" sz="2000" b="0" dirty="0" smtClean="0">
              <a:latin typeface="微软雅黑" panose="020B0503020204020204" pitchFamily="34" charset="-122"/>
              <a:ea typeface="微软雅黑" panose="020B0503020204020204" pitchFamily="34" charset="-122"/>
            </a:endParaRPr>
          </a:p>
          <a:p>
            <a:pPr marL="0" indent="0">
              <a:defRPr/>
            </a:pPr>
            <a:r>
              <a:rPr lang="zh-CN" altLang="en-US" sz="2000" b="0" dirty="0" smtClean="0">
                <a:latin typeface="微软雅黑" panose="020B0503020204020204" pitchFamily="34" charset="-122"/>
                <a:ea typeface="微软雅黑" panose="020B0503020204020204" pitchFamily="34" charset="-122"/>
              </a:rPr>
              <a:t>具体</a:t>
            </a:r>
            <a:r>
              <a:rPr lang="zh-CN" altLang="en-US" sz="2000" b="0" dirty="0">
                <a:latin typeface="微软雅黑" panose="020B0503020204020204" pitchFamily="34" charset="-122"/>
                <a:ea typeface="微软雅黑" panose="020B0503020204020204" pitchFamily="34" charset="-122"/>
              </a:rPr>
              <a:t>按以下方式认定</a:t>
            </a:r>
            <a:r>
              <a:rPr lang="zh-CN" altLang="en-US" sz="2000" b="0" dirty="0" smtClean="0">
                <a:latin typeface="微软雅黑" panose="020B0503020204020204" pitchFamily="34" charset="-122"/>
                <a:ea typeface="微软雅黑" panose="020B0503020204020204" pitchFamily="34" charset="-122"/>
              </a:rPr>
              <a:t>：</a:t>
            </a:r>
            <a:endParaRPr lang="zh-CN" altLang="en-US" sz="2000" b="0" dirty="0">
              <a:latin typeface="微软雅黑" panose="020B0503020204020204" pitchFamily="34" charset="-122"/>
              <a:ea typeface="微软雅黑" panose="020B0503020204020204" pitchFamily="34" charset="-122"/>
            </a:endParaRPr>
          </a:p>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盘</a:t>
            </a:r>
            <a:r>
              <a:rPr lang="zh-CN" altLang="en-US" sz="2000" b="0" dirty="0">
                <a:latin typeface="微软雅黑" panose="020B0503020204020204" pitchFamily="34" charset="-122"/>
                <a:ea typeface="微软雅黑" panose="020B0503020204020204" pitchFamily="34" charset="-122"/>
              </a:rPr>
              <a:t>亏的</a:t>
            </a:r>
            <a:r>
              <a:rPr lang="zh-CN" altLang="en-US" sz="2000" b="0" dirty="0" smtClean="0">
                <a:latin typeface="微软雅黑" panose="020B0503020204020204" pitchFamily="34" charset="-122"/>
                <a:ea typeface="微软雅黑" panose="020B0503020204020204" pitchFamily="34" charset="-122"/>
              </a:rPr>
              <a:t>存货或固定资产，</a:t>
            </a:r>
            <a:r>
              <a:rPr lang="zh-CN" altLang="en-US" sz="2000" b="0" dirty="0">
                <a:latin typeface="微软雅黑" panose="020B0503020204020204" pitchFamily="34" charset="-122"/>
                <a:ea typeface="微软雅黑" panose="020B0503020204020204" pitchFamily="34" charset="-122"/>
              </a:rPr>
              <a:t>扣除责任人赔偿后的部分，可以根据</a:t>
            </a:r>
            <a:r>
              <a:rPr lang="zh-CN" altLang="en-US" sz="2000" b="0" dirty="0" smtClean="0">
                <a:solidFill>
                  <a:srgbClr val="FF0000"/>
                </a:solidFill>
                <a:latin typeface="微软雅黑" panose="020B0503020204020204" pitchFamily="34" charset="-122"/>
                <a:ea typeface="微软雅黑" panose="020B0503020204020204" pitchFamily="34" charset="-122"/>
              </a:rPr>
              <a:t>存货或固定资盘点</a:t>
            </a:r>
            <a:r>
              <a:rPr lang="zh-CN" altLang="en-US" sz="2000" b="0" dirty="0">
                <a:solidFill>
                  <a:srgbClr val="FF0000"/>
                </a:solidFill>
                <a:latin typeface="微软雅黑" panose="020B0503020204020204" pitchFamily="34" charset="-122"/>
                <a:ea typeface="微软雅黑" panose="020B0503020204020204" pitchFamily="34" charset="-122"/>
              </a:rPr>
              <a:t>单</a:t>
            </a:r>
            <a:r>
              <a:rPr lang="zh-CN" altLang="en-US" sz="2000" b="0" dirty="0">
                <a:latin typeface="微软雅黑" panose="020B0503020204020204" pitchFamily="34" charset="-122"/>
                <a:ea typeface="微软雅黑" panose="020B0503020204020204" pitchFamily="34" charset="-122"/>
              </a:rPr>
              <a:t>、社会中介机构出具的</a:t>
            </a:r>
            <a:r>
              <a:rPr lang="zh-CN" altLang="en-US" sz="2000" b="0" dirty="0">
                <a:solidFill>
                  <a:srgbClr val="FF0000"/>
                </a:solidFill>
                <a:latin typeface="微软雅黑" panose="020B0503020204020204" pitchFamily="34" charset="-122"/>
                <a:ea typeface="微软雅黑" panose="020B0503020204020204" pitchFamily="34" charset="-122"/>
              </a:rPr>
              <a:t>经济鉴证证明</a:t>
            </a:r>
            <a:r>
              <a:rPr lang="zh-CN" altLang="en-US" sz="2000" b="0" dirty="0">
                <a:latin typeface="微软雅黑" panose="020B0503020204020204" pitchFamily="34" charset="-122"/>
                <a:ea typeface="微软雅黑" panose="020B0503020204020204" pitchFamily="34" charset="-122"/>
              </a:rPr>
              <a:t>、</a:t>
            </a:r>
            <a:r>
              <a:rPr lang="zh-CN" altLang="en-US" sz="2000" b="0" dirty="0">
                <a:solidFill>
                  <a:srgbClr val="FF0000"/>
                </a:solidFill>
                <a:latin typeface="微软雅黑" panose="020B0503020204020204" pitchFamily="34" charset="-122"/>
                <a:ea typeface="微软雅黑" panose="020B0503020204020204" pitchFamily="34" charset="-122"/>
              </a:rPr>
              <a:t>盘亏情况说明</a:t>
            </a:r>
            <a:r>
              <a:rPr lang="zh-CN" altLang="en-US" sz="2000" b="0" dirty="0">
                <a:latin typeface="微软雅黑" panose="020B0503020204020204" pitchFamily="34" charset="-122"/>
                <a:ea typeface="微软雅黑" panose="020B0503020204020204" pitchFamily="34" charset="-122"/>
              </a:rPr>
              <a:t>、</a:t>
            </a:r>
            <a:r>
              <a:rPr lang="zh-CN" altLang="en-US" sz="2000" b="0" dirty="0">
                <a:solidFill>
                  <a:srgbClr val="FF0000"/>
                </a:solidFill>
                <a:latin typeface="微软雅黑" panose="020B0503020204020204" pitchFamily="34" charset="-122"/>
                <a:ea typeface="微软雅黑" panose="020B0503020204020204" pitchFamily="34" charset="-122"/>
              </a:rPr>
              <a:t>盘亏的价值确定依据</a:t>
            </a:r>
            <a:r>
              <a:rPr lang="zh-CN" altLang="en-US" sz="2000" b="0" dirty="0">
                <a:latin typeface="微软雅黑" panose="020B0503020204020204" pitchFamily="34" charset="-122"/>
                <a:ea typeface="微软雅黑" panose="020B0503020204020204" pitchFamily="34" charset="-122"/>
              </a:rPr>
              <a:t>、</a:t>
            </a:r>
            <a:r>
              <a:rPr lang="zh-CN" altLang="en-US" sz="2000" b="0" dirty="0">
                <a:solidFill>
                  <a:srgbClr val="FF0000"/>
                </a:solidFill>
                <a:latin typeface="微软雅黑" panose="020B0503020204020204" pitchFamily="34" charset="-122"/>
                <a:ea typeface="微软雅黑" panose="020B0503020204020204" pitchFamily="34" charset="-122"/>
              </a:rPr>
              <a:t>赔偿责任认定说明</a:t>
            </a:r>
            <a:r>
              <a:rPr lang="zh-CN" altLang="en-US" sz="2000" b="0" dirty="0">
                <a:latin typeface="微软雅黑" panose="020B0503020204020204" pitchFamily="34" charset="-122"/>
                <a:ea typeface="微软雅黑" panose="020B0503020204020204" pitchFamily="34" charset="-122"/>
              </a:rPr>
              <a:t>和</a:t>
            </a:r>
            <a:r>
              <a:rPr lang="zh-CN" altLang="en-US" sz="2000" b="0" dirty="0">
                <a:solidFill>
                  <a:srgbClr val="FF0000"/>
                </a:solidFill>
                <a:latin typeface="微软雅黑" panose="020B0503020204020204" pitchFamily="34" charset="-122"/>
                <a:ea typeface="微软雅黑" panose="020B0503020204020204" pitchFamily="34" charset="-122"/>
              </a:rPr>
              <a:t>内部核批文件</a:t>
            </a:r>
            <a:r>
              <a:rPr lang="zh-CN" altLang="en-US" sz="2000" b="0" dirty="0">
                <a:latin typeface="微软雅黑" panose="020B0503020204020204" pitchFamily="34" charset="-122"/>
                <a:ea typeface="微软雅黑" panose="020B0503020204020204" pitchFamily="34" charset="-122"/>
              </a:rPr>
              <a:t>等认定损失</a:t>
            </a:r>
            <a:r>
              <a:rPr lang="zh-CN" altLang="en-US" sz="2000" b="0" dirty="0" smtClean="0">
                <a:latin typeface="微软雅黑" panose="020B0503020204020204" pitchFamily="34" charset="-122"/>
                <a:ea typeface="微软雅黑" panose="020B0503020204020204" pitchFamily="34" charset="-122"/>
              </a:rPr>
              <a:t>。</a:t>
            </a:r>
            <a:endParaRPr lang="zh-CN" altLang="en-US" sz="2000" b="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49634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50466" y="-7067"/>
            <a:ext cx="12242466" cy="6820873"/>
            <a:chOff x="-50466" y="-7067"/>
            <a:chExt cx="12242466" cy="6820873"/>
          </a:xfrm>
        </p:grpSpPr>
        <p:grpSp>
          <p:nvGrpSpPr>
            <p:cNvPr id="21" name="组合 20"/>
            <p:cNvGrpSpPr/>
            <p:nvPr/>
          </p:nvGrpSpPr>
          <p:grpSpPr>
            <a:xfrm>
              <a:off x="-1" y="-7067"/>
              <a:ext cx="12192001" cy="6820873"/>
              <a:chOff x="-1" y="-7067"/>
              <a:chExt cx="12192001" cy="6820873"/>
            </a:xfrm>
          </p:grpSpPr>
          <p:grpSp>
            <p:nvGrpSpPr>
              <p:cNvPr id="28" name="组合 27"/>
              <p:cNvGrpSpPr/>
              <p:nvPr/>
            </p:nvGrpSpPr>
            <p:grpSpPr>
              <a:xfrm>
                <a:off x="0" y="-7067"/>
                <a:ext cx="12192000" cy="6820873"/>
                <a:chOff x="0" y="-7067"/>
                <a:chExt cx="12192000" cy="6820873"/>
              </a:xfrm>
            </p:grpSpPr>
            <p:grpSp>
              <p:nvGrpSpPr>
                <p:cNvPr id="31" name="组合 30"/>
                <p:cNvGrpSpPr/>
                <p:nvPr/>
              </p:nvGrpSpPr>
              <p:grpSpPr>
                <a:xfrm>
                  <a:off x="0" y="-7067"/>
                  <a:ext cx="12192000" cy="6820873"/>
                  <a:chOff x="838200" y="685800"/>
                  <a:chExt cx="8470476" cy="4724400"/>
                </a:xfrm>
              </p:grpSpPr>
              <p:sp>
                <p:nvSpPr>
                  <p:cNvPr id="35"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6" name="矩形 35"/>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2" name="组合 31"/>
                <p:cNvGrpSpPr/>
                <p:nvPr/>
              </p:nvGrpSpPr>
              <p:grpSpPr>
                <a:xfrm>
                  <a:off x="0" y="-998"/>
                  <a:ext cx="12192000" cy="871737"/>
                  <a:chOff x="0" y="0"/>
                  <a:chExt cx="12192000" cy="871737"/>
                </a:xfrm>
              </p:grpSpPr>
              <p:sp>
                <p:nvSpPr>
                  <p:cNvPr id="33" name="矩形 32"/>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流程图: 手动输入 28"/>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流程图: 手动输入 29"/>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3" name="文本框 22"/>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4" name="组合 23"/>
            <p:cNvGrpSpPr/>
            <p:nvPr/>
          </p:nvGrpSpPr>
          <p:grpSpPr>
            <a:xfrm>
              <a:off x="8512333" y="6068291"/>
              <a:ext cx="3679667" cy="718736"/>
              <a:chOff x="8151262" y="-28617"/>
              <a:chExt cx="3679667" cy="738197"/>
            </a:xfrm>
          </p:grpSpPr>
          <p:pic>
            <p:nvPicPr>
              <p:cNvPr id="26" name="图片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7" name="文本框 26"/>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7" name="Rectangle 8"/>
          <p:cNvSpPr>
            <a:spLocks noChangeArrowheads="1"/>
          </p:cNvSpPr>
          <p:nvPr/>
        </p:nvSpPr>
        <p:spPr bwMode="auto">
          <a:xfrm>
            <a:off x="2518115" y="1167430"/>
            <a:ext cx="8595361"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8" name="Text Box 9"/>
          <p:cNvSpPr txBox="1">
            <a:spLocks noChangeArrowheads="1"/>
          </p:cNvSpPr>
          <p:nvPr/>
        </p:nvSpPr>
        <p:spPr bwMode="auto">
          <a:xfrm>
            <a:off x="3372861" y="1243796"/>
            <a:ext cx="6894661"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dirty="0">
                <a:solidFill>
                  <a:schemeClr val="bg1"/>
                </a:solidFill>
                <a:latin typeface="微软雅黑" pitchFamily="34" charset="-122"/>
                <a:ea typeface="微软雅黑" pitchFamily="34" charset="-122"/>
              </a:rPr>
              <a:t>存货损失和固定资产损失及其认定方式</a:t>
            </a:r>
          </a:p>
        </p:txBody>
      </p:sp>
      <p:sp>
        <p:nvSpPr>
          <p:cNvPr id="39" name="Rectangle 10"/>
          <p:cNvSpPr>
            <a:spLocks noChangeArrowheads="1"/>
          </p:cNvSpPr>
          <p:nvPr/>
        </p:nvSpPr>
        <p:spPr bwMode="auto">
          <a:xfrm>
            <a:off x="2518115" y="1704005"/>
            <a:ext cx="8595361" cy="410400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0" name="Rectangle 7"/>
          <p:cNvSpPr>
            <a:spLocks noChangeArrowheads="1"/>
          </p:cNvSpPr>
          <p:nvPr/>
        </p:nvSpPr>
        <p:spPr bwMode="auto">
          <a:xfrm>
            <a:off x="2718836" y="1818305"/>
            <a:ext cx="8394639" cy="27699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毁损</a:t>
            </a:r>
            <a:r>
              <a:rPr lang="zh-CN" altLang="en-US" sz="2000" b="0" dirty="0">
                <a:latin typeface="微软雅黑" panose="020B0503020204020204" pitchFamily="34" charset="-122"/>
                <a:ea typeface="微软雅黑" panose="020B0503020204020204" pitchFamily="34" charset="-122"/>
              </a:rPr>
              <a:t>、报废</a:t>
            </a:r>
            <a:r>
              <a:rPr lang="zh-CN" altLang="en-US" sz="2000" b="0" dirty="0" smtClean="0">
                <a:latin typeface="微软雅黑" panose="020B0503020204020204" pitchFamily="34" charset="-122"/>
                <a:ea typeface="微软雅黑" panose="020B0503020204020204" pitchFamily="34" charset="-122"/>
              </a:rPr>
              <a:t>的存货或固定资产</a:t>
            </a:r>
            <a:r>
              <a:rPr lang="zh-CN" altLang="en-US" sz="2000" b="0" dirty="0">
                <a:latin typeface="微软雅黑" panose="020B0503020204020204" pitchFamily="34" charset="-122"/>
                <a:ea typeface="微软雅黑" panose="020B0503020204020204" pitchFamily="34" charset="-122"/>
              </a:rPr>
              <a:t>，扣除残值、保险赔偿和责任人赔偿后的差额部分，可以根据国家有关技术鉴定部门或具有技术鉴定资格的社会中介机构出具的</a:t>
            </a:r>
            <a:r>
              <a:rPr lang="zh-CN" altLang="en-US" sz="2000" b="0" dirty="0">
                <a:solidFill>
                  <a:srgbClr val="FF0000"/>
                </a:solidFill>
                <a:latin typeface="微软雅黑" panose="020B0503020204020204" pitchFamily="34" charset="-122"/>
                <a:ea typeface="微软雅黑" panose="020B0503020204020204" pitchFamily="34" charset="-122"/>
              </a:rPr>
              <a:t>技术鉴定证明</a:t>
            </a:r>
            <a:r>
              <a:rPr lang="zh-CN" altLang="en-US" sz="2000" b="0" dirty="0">
                <a:latin typeface="微软雅黑" panose="020B0503020204020204" pitchFamily="34" charset="-122"/>
                <a:ea typeface="微软雅黑" panose="020B0503020204020204" pitchFamily="34" charset="-122"/>
              </a:rPr>
              <a:t>（涉及保险索赔的应当有保险公司的出险调查单和理赔计算单、保险公司理赔情况说明）、</a:t>
            </a:r>
            <a:r>
              <a:rPr lang="zh-CN" altLang="en-US" sz="2000" b="0" dirty="0">
                <a:solidFill>
                  <a:srgbClr val="FF0000"/>
                </a:solidFill>
                <a:latin typeface="微软雅黑" panose="020B0503020204020204" pitchFamily="34" charset="-122"/>
                <a:ea typeface="微软雅黑" panose="020B0503020204020204" pitchFamily="34" charset="-122"/>
              </a:rPr>
              <a:t>毁损报废说明</a:t>
            </a:r>
            <a:r>
              <a:rPr lang="zh-CN" altLang="en-US" sz="2000" b="0" dirty="0">
                <a:latin typeface="微软雅黑" panose="020B0503020204020204" pitchFamily="34" charset="-122"/>
                <a:ea typeface="微软雅黑" panose="020B0503020204020204" pitchFamily="34" charset="-122"/>
              </a:rPr>
              <a:t>、</a:t>
            </a:r>
            <a:r>
              <a:rPr lang="zh-CN" altLang="en-US" sz="2000" b="0" dirty="0">
                <a:solidFill>
                  <a:srgbClr val="FF0000"/>
                </a:solidFill>
                <a:latin typeface="微软雅黑" panose="020B0503020204020204" pitchFamily="34" charset="-122"/>
                <a:ea typeface="微软雅黑" panose="020B0503020204020204" pitchFamily="34" charset="-122"/>
              </a:rPr>
              <a:t>赔偿责任认定说明和内部核批文件</a:t>
            </a:r>
            <a:r>
              <a:rPr lang="zh-CN" altLang="en-US" sz="2000" b="0" dirty="0">
                <a:latin typeface="微软雅黑" panose="020B0503020204020204" pitchFamily="34" charset="-122"/>
                <a:ea typeface="微软雅黑" panose="020B0503020204020204" pitchFamily="34" charset="-122"/>
              </a:rPr>
              <a:t>等认定</a:t>
            </a:r>
            <a:r>
              <a:rPr lang="zh-CN" altLang="en-US" sz="2000" b="0" dirty="0" smtClean="0">
                <a:latin typeface="微软雅黑" panose="020B0503020204020204" pitchFamily="34" charset="-122"/>
                <a:ea typeface="微软雅黑" panose="020B0503020204020204" pitchFamily="34" charset="-122"/>
              </a:rPr>
              <a:t>。</a:t>
            </a:r>
            <a:endParaRPr lang="en-US" altLang="zh-CN" sz="2000" b="0" dirty="0" smtClean="0">
              <a:latin typeface="微软雅黑" panose="020B0503020204020204" pitchFamily="34" charset="-122"/>
              <a:ea typeface="微软雅黑" panose="020B0503020204020204" pitchFamily="34" charset="-122"/>
            </a:endParaRPr>
          </a:p>
          <a:p>
            <a:pPr>
              <a:buFont typeface="Wingdings" panose="05000000000000000000" pitchFamily="2" charset="2"/>
              <a:buChar char="Ø"/>
              <a:defRPr/>
            </a:pPr>
            <a:endParaRPr lang="en-US" altLang="zh-CN" sz="2000" b="0" dirty="0" smtClean="0">
              <a:latin typeface="微软雅黑" panose="020B0503020204020204" pitchFamily="34" charset="-122"/>
              <a:ea typeface="微软雅黑" panose="020B0503020204020204" pitchFamily="34" charset="-122"/>
            </a:endParaRPr>
          </a:p>
          <a:p>
            <a:pPr>
              <a:buFont typeface="Wingdings" panose="05000000000000000000" pitchFamily="2" charset="2"/>
              <a:buChar char="Ø"/>
              <a:defRPr/>
            </a:pPr>
            <a:r>
              <a:rPr lang="zh-CN" altLang="en-US" sz="2000" i="1" dirty="0" smtClean="0">
                <a:latin typeface="微软雅黑" panose="020B0503020204020204" pitchFamily="34" charset="-122"/>
                <a:ea typeface="微软雅黑" panose="020B0503020204020204" pitchFamily="34" charset="-122"/>
              </a:rPr>
              <a:t>因</a:t>
            </a:r>
            <a:r>
              <a:rPr lang="zh-CN" altLang="en-US" sz="2000" i="1" dirty="0">
                <a:latin typeface="微软雅黑" panose="020B0503020204020204" pitchFamily="34" charset="-122"/>
                <a:ea typeface="微软雅黑" panose="020B0503020204020204" pitchFamily="34" charset="-122"/>
              </a:rPr>
              <a:t>不可抗力因素（自然灾害、意外事故）造成固定资产毁损、报废的，应当依据相关部门出具的</a:t>
            </a:r>
            <a:r>
              <a:rPr lang="zh-CN" altLang="en-US" sz="2000" i="1" dirty="0">
                <a:solidFill>
                  <a:srgbClr val="FF0000"/>
                </a:solidFill>
                <a:latin typeface="微软雅黑" panose="020B0503020204020204" pitchFamily="34" charset="-122"/>
                <a:ea typeface="微软雅黑" panose="020B0503020204020204" pitchFamily="34" charset="-122"/>
              </a:rPr>
              <a:t>事故处理报告、车辆报损证明、房屋拆除证明、受灾证明等鉴定报告</a:t>
            </a:r>
            <a:r>
              <a:rPr lang="zh-CN" altLang="en-US" sz="2000" i="1" dirty="0">
                <a:latin typeface="微软雅黑" panose="020B0503020204020204" pitchFamily="34" charset="-122"/>
                <a:ea typeface="微软雅黑" panose="020B0503020204020204" pitchFamily="34" charset="-122"/>
              </a:rPr>
              <a:t>认定</a:t>
            </a:r>
            <a:r>
              <a:rPr lang="zh-CN" altLang="en-US" sz="2000" i="1" dirty="0" smtClean="0">
                <a:latin typeface="微软雅黑" panose="020B0503020204020204" pitchFamily="34" charset="-122"/>
                <a:ea typeface="微软雅黑" panose="020B0503020204020204" pitchFamily="34" charset="-122"/>
              </a:rPr>
              <a:t>。</a:t>
            </a:r>
            <a:endParaRPr lang="zh-CN" altLang="en-US" sz="2000" i="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46140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50466" y="-7067"/>
            <a:ext cx="12242466" cy="6820873"/>
            <a:chOff x="-50466" y="-7067"/>
            <a:chExt cx="12242466" cy="6820873"/>
          </a:xfrm>
        </p:grpSpPr>
        <p:grpSp>
          <p:nvGrpSpPr>
            <p:cNvPr id="19" name="组合 18"/>
            <p:cNvGrpSpPr/>
            <p:nvPr/>
          </p:nvGrpSpPr>
          <p:grpSpPr>
            <a:xfrm>
              <a:off x="-1" y="-7067"/>
              <a:ext cx="12192001" cy="6820873"/>
              <a:chOff x="-1" y="-7067"/>
              <a:chExt cx="12192001" cy="6820873"/>
            </a:xfrm>
          </p:grpSpPr>
          <p:grpSp>
            <p:nvGrpSpPr>
              <p:cNvPr id="26" name="组合 25"/>
              <p:cNvGrpSpPr/>
              <p:nvPr/>
            </p:nvGrpSpPr>
            <p:grpSpPr>
              <a:xfrm>
                <a:off x="0" y="-7067"/>
                <a:ext cx="12192000" cy="6820873"/>
                <a:chOff x="0" y="-7067"/>
                <a:chExt cx="12192000" cy="6820873"/>
              </a:xfrm>
            </p:grpSpPr>
            <p:grpSp>
              <p:nvGrpSpPr>
                <p:cNvPr id="29" name="组合 28"/>
                <p:cNvGrpSpPr/>
                <p:nvPr/>
              </p:nvGrpSpPr>
              <p:grpSpPr>
                <a:xfrm>
                  <a:off x="0" y="-7067"/>
                  <a:ext cx="12192000" cy="6820873"/>
                  <a:chOff x="838200" y="685800"/>
                  <a:chExt cx="8470476" cy="4724400"/>
                </a:xfrm>
              </p:grpSpPr>
              <p:sp>
                <p:nvSpPr>
                  <p:cNvPr id="33"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4" name="矩形 33"/>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0" name="组合 29"/>
                <p:cNvGrpSpPr/>
                <p:nvPr/>
              </p:nvGrpSpPr>
              <p:grpSpPr>
                <a:xfrm>
                  <a:off x="0" y="-998"/>
                  <a:ext cx="12192000" cy="871737"/>
                  <a:chOff x="0" y="0"/>
                  <a:chExt cx="12192000" cy="871737"/>
                </a:xfrm>
              </p:grpSpPr>
              <p:sp>
                <p:nvSpPr>
                  <p:cNvPr id="31" name="矩形 30"/>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7" name="流程图: 手动输入 26"/>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流程图: 手动输入 27"/>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文本框 19"/>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1" name="文本框 20"/>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2" name="组合 21"/>
            <p:cNvGrpSpPr/>
            <p:nvPr/>
          </p:nvGrpSpPr>
          <p:grpSpPr>
            <a:xfrm>
              <a:off x="8512333" y="6068291"/>
              <a:ext cx="3679667" cy="718736"/>
              <a:chOff x="8151262" y="-28617"/>
              <a:chExt cx="3679667" cy="738197"/>
            </a:xfrm>
          </p:grpSpPr>
          <p:pic>
            <p:nvPicPr>
              <p:cNvPr id="24" name="图片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5" name="文本框 24"/>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3"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5" name="Rectangle 3"/>
          <p:cNvSpPr>
            <a:spLocks noChangeArrowheads="1"/>
          </p:cNvSpPr>
          <p:nvPr/>
        </p:nvSpPr>
        <p:spPr bwMode="auto">
          <a:xfrm>
            <a:off x="2525664" y="1842843"/>
            <a:ext cx="7697228" cy="1231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被</a:t>
            </a:r>
            <a:r>
              <a:rPr lang="zh-CN" altLang="en-US" sz="2000" b="0" dirty="0">
                <a:latin typeface="微软雅黑" panose="020B0503020204020204" pitchFamily="34" charset="-122"/>
                <a:ea typeface="微软雅黑" panose="020B0503020204020204" pitchFamily="34" charset="-122"/>
              </a:rPr>
              <a:t>盗</a:t>
            </a:r>
            <a:r>
              <a:rPr lang="zh-CN" altLang="en-US" sz="2000" b="0" dirty="0" smtClean="0">
                <a:latin typeface="微软雅黑" panose="020B0503020204020204" pitchFamily="34" charset="-122"/>
                <a:ea typeface="微软雅黑" panose="020B0503020204020204" pitchFamily="34" charset="-122"/>
              </a:rPr>
              <a:t>的存货或固定资产</a:t>
            </a:r>
            <a:r>
              <a:rPr lang="zh-CN" altLang="en-US" sz="2000" b="0" dirty="0">
                <a:latin typeface="微软雅黑" panose="020B0503020204020204" pitchFamily="34" charset="-122"/>
                <a:ea typeface="微软雅黑" panose="020B0503020204020204" pitchFamily="34" charset="-122"/>
              </a:rPr>
              <a:t>，扣除保险理赔及责任人赔偿后的部分，可以根据</a:t>
            </a:r>
            <a:r>
              <a:rPr lang="zh-CN" altLang="en-US" sz="2000" b="0" dirty="0">
                <a:solidFill>
                  <a:srgbClr val="FF0000"/>
                </a:solidFill>
                <a:latin typeface="微软雅黑" panose="020B0503020204020204" pitchFamily="34" charset="-122"/>
                <a:ea typeface="微软雅黑" panose="020B0503020204020204" pitchFamily="34" charset="-122"/>
              </a:rPr>
              <a:t>公安机关案件受理证明或结案证明、责任认定及赔偿情况说明</a:t>
            </a:r>
            <a:r>
              <a:rPr lang="zh-CN" altLang="en-US" sz="2000" b="0" dirty="0">
                <a:latin typeface="微软雅黑" panose="020B0503020204020204" pitchFamily="34" charset="-122"/>
                <a:ea typeface="微软雅黑" panose="020B0503020204020204" pitchFamily="34" charset="-122"/>
              </a:rPr>
              <a:t>（涉及保险索赔的应当有保险公司的出险调查单和理赔计算单、保险公司理赔情况说明）认定。</a:t>
            </a:r>
          </a:p>
        </p:txBody>
      </p:sp>
      <p:sp>
        <p:nvSpPr>
          <p:cNvPr id="36" name="Rectangle 4"/>
          <p:cNvSpPr>
            <a:spLocks noChangeArrowheads="1"/>
          </p:cNvSpPr>
          <p:nvPr/>
        </p:nvSpPr>
        <p:spPr bwMode="auto">
          <a:xfrm>
            <a:off x="2416126" y="1191968"/>
            <a:ext cx="8078372"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7" name="Text Box 5"/>
          <p:cNvSpPr txBox="1">
            <a:spLocks noChangeArrowheads="1"/>
          </p:cNvSpPr>
          <p:nvPr/>
        </p:nvSpPr>
        <p:spPr bwMode="auto">
          <a:xfrm>
            <a:off x="2926949" y="1244249"/>
            <a:ext cx="6894658"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spcBef>
                <a:spcPct val="0"/>
              </a:spcBef>
            </a:pPr>
            <a:r>
              <a:rPr lang="zh-CN" altLang="en-US" sz="2000" dirty="0">
                <a:solidFill>
                  <a:schemeClr val="bg1"/>
                </a:solidFill>
                <a:latin typeface="微软雅黑" panose="020B0503020204020204" pitchFamily="34" charset="-122"/>
                <a:ea typeface="微软雅黑" panose="020B0503020204020204" pitchFamily="34" charset="-122"/>
              </a:rPr>
              <a:t>固定资产损失</a:t>
            </a:r>
            <a:r>
              <a:rPr lang="zh-CN" altLang="en-US" sz="2000" dirty="0" smtClean="0">
                <a:solidFill>
                  <a:schemeClr val="bg1"/>
                </a:solidFill>
                <a:latin typeface="微软雅黑" panose="020B0503020204020204" pitchFamily="34" charset="-122"/>
                <a:ea typeface="微软雅黑" panose="020B0503020204020204" pitchFamily="34" charset="-122"/>
              </a:rPr>
              <a:t>及其认定</a:t>
            </a:r>
            <a:r>
              <a:rPr lang="zh-CN" altLang="en-US" sz="2000" dirty="0">
                <a:solidFill>
                  <a:schemeClr val="bg1"/>
                </a:solidFill>
                <a:latin typeface="微软雅黑" panose="020B0503020204020204" pitchFamily="34" charset="-122"/>
                <a:ea typeface="微软雅黑" panose="020B0503020204020204" pitchFamily="34" charset="-122"/>
              </a:rPr>
              <a:t>方式</a:t>
            </a:r>
          </a:p>
        </p:txBody>
      </p:sp>
      <p:sp>
        <p:nvSpPr>
          <p:cNvPr id="38" name="Rectangle 6"/>
          <p:cNvSpPr>
            <a:spLocks noChangeArrowheads="1"/>
          </p:cNvSpPr>
          <p:nvPr/>
        </p:nvSpPr>
        <p:spPr bwMode="auto">
          <a:xfrm>
            <a:off x="2416126" y="1728543"/>
            <a:ext cx="8078372" cy="147600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Tree>
    <p:extLst>
      <p:ext uri="{BB962C8B-B14F-4D97-AF65-F5344CB8AC3E}">
        <p14:creationId xmlns:p14="http://schemas.microsoft.com/office/powerpoint/2010/main" val="2570345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50466" y="-7067"/>
            <a:ext cx="12242466" cy="6820873"/>
            <a:chOff x="-50466" y="-7067"/>
            <a:chExt cx="12242466" cy="6820873"/>
          </a:xfrm>
        </p:grpSpPr>
        <p:grpSp>
          <p:nvGrpSpPr>
            <p:cNvPr id="19" name="组合 18"/>
            <p:cNvGrpSpPr/>
            <p:nvPr/>
          </p:nvGrpSpPr>
          <p:grpSpPr>
            <a:xfrm>
              <a:off x="-1" y="-7067"/>
              <a:ext cx="12192001" cy="6820873"/>
              <a:chOff x="-1" y="-7067"/>
              <a:chExt cx="12192001" cy="6820873"/>
            </a:xfrm>
          </p:grpSpPr>
          <p:grpSp>
            <p:nvGrpSpPr>
              <p:cNvPr id="26" name="组合 25"/>
              <p:cNvGrpSpPr/>
              <p:nvPr/>
            </p:nvGrpSpPr>
            <p:grpSpPr>
              <a:xfrm>
                <a:off x="0" y="-7067"/>
                <a:ext cx="12192000" cy="6820873"/>
                <a:chOff x="0" y="-7067"/>
                <a:chExt cx="12192000" cy="6820873"/>
              </a:xfrm>
            </p:grpSpPr>
            <p:grpSp>
              <p:nvGrpSpPr>
                <p:cNvPr id="29" name="组合 28"/>
                <p:cNvGrpSpPr/>
                <p:nvPr/>
              </p:nvGrpSpPr>
              <p:grpSpPr>
                <a:xfrm>
                  <a:off x="0" y="-7067"/>
                  <a:ext cx="12192000" cy="6820873"/>
                  <a:chOff x="838200" y="685800"/>
                  <a:chExt cx="8470476" cy="4724400"/>
                </a:xfrm>
              </p:grpSpPr>
              <p:sp>
                <p:nvSpPr>
                  <p:cNvPr id="33"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4" name="矩形 33"/>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0" name="组合 29"/>
                <p:cNvGrpSpPr/>
                <p:nvPr/>
              </p:nvGrpSpPr>
              <p:grpSpPr>
                <a:xfrm>
                  <a:off x="0" y="-998"/>
                  <a:ext cx="12192000" cy="871737"/>
                  <a:chOff x="0" y="0"/>
                  <a:chExt cx="12192000" cy="871737"/>
                </a:xfrm>
              </p:grpSpPr>
              <p:sp>
                <p:nvSpPr>
                  <p:cNvPr id="31" name="矩形 30"/>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7" name="流程图: 手动输入 26"/>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流程图: 手动输入 27"/>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文本框 19"/>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1" name="文本框 20"/>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2" name="组合 21"/>
            <p:cNvGrpSpPr/>
            <p:nvPr/>
          </p:nvGrpSpPr>
          <p:grpSpPr>
            <a:xfrm>
              <a:off x="8512333" y="6068291"/>
              <a:ext cx="3679667" cy="718736"/>
              <a:chOff x="8151262" y="-28617"/>
              <a:chExt cx="3679667" cy="738197"/>
            </a:xfrm>
          </p:grpSpPr>
          <p:pic>
            <p:nvPicPr>
              <p:cNvPr id="24" name="图片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5" name="文本框 24"/>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3"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9" name="Rectangle 7"/>
          <p:cNvSpPr>
            <a:spLocks noChangeArrowheads="1"/>
          </p:cNvSpPr>
          <p:nvPr/>
        </p:nvSpPr>
        <p:spPr bwMode="auto">
          <a:xfrm>
            <a:off x="2616847" y="1772239"/>
            <a:ext cx="7864562" cy="1231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lang="zh-CN" altLang="en-US" sz="2000" dirty="0" smtClean="0">
                <a:latin typeface="微软雅黑" panose="020B0503020204020204" pitchFamily="34" charset="-122"/>
                <a:ea typeface="微软雅黑" panose="020B0503020204020204" pitchFamily="34" charset="-122"/>
              </a:rPr>
              <a:t>无形</a:t>
            </a:r>
            <a:r>
              <a:rPr lang="zh-CN" altLang="en-US" sz="2000" dirty="0">
                <a:latin typeface="微软雅黑" panose="020B0503020204020204" pitchFamily="34" charset="-122"/>
                <a:ea typeface="微软雅黑" panose="020B0503020204020204" pitchFamily="34" charset="-122"/>
              </a:rPr>
              <a:t>资产损失</a:t>
            </a:r>
            <a:r>
              <a:rPr lang="zh-CN" altLang="en-US" sz="2000" b="0" dirty="0">
                <a:latin typeface="微软雅黑" panose="020B0503020204020204" pitchFamily="34" charset="-122"/>
                <a:ea typeface="微软雅黑" panose="020B0503020204020204" pitchFamily="34" charset="-122"/>
              </a:rPr>
              <a:t>是指无形资产因被其他新技术所代替或者已经超过了法律保护的期限、丧失了使用价值和转让价值等所造成的损失。</a:t>
            </a:r>
          </a:p>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无形</a:t>
            </a:r>
            <a:r>
              <a:rPr lang="zh-CN" altLang="en-US" sz="2000" b="0" dirty="0">
                <a:latin typeface="微软雅黑" panose="020B0503020204020204" pitchFamily="34" charset="-122"/>
                <a:ea typeface="微软雅黑" panose="020B0503020204020204" pitchFamily="34" charset="-122"/>
              </a:rPr>
              <a:t>资产损失，可以根据</a:t>
            </a:r>
            <a:r>
              <a:rPr lang="zh-CN" altLang="en-US" sz="2000" b="0" dirty="0">
                <a:solidFill>
                  <a:srgbClr val="FF0000"/>
                </a:solidFill>
                <a:latin typeface="微软雅黑" panose="020B0503020204020204" pitchFamily="34" charset="-122"/>
                <a:ea typeface="微软雅黑" panose="020B0503020204020204" pitchFamily="34" charset="-122"/>
              </a:rPr>
              <a:t>有关技术部门的鉴定材料，或者已经超过了法律保护期限的证明文件</a:t>
            </a:r>
            <a:r>
              <a:rPr lang="zh-CN" altLang="en-US" sz="2000" b="0" dirty="0">
                <a:latin typeface="微软雅黑" panose="020B0503020204020204" pitchFamily="34" charset="-122"/>
                <a:ea typeface="微软雅黑" panose="020B0503020204020204" pitchFamily="34" charset="-122"/>
              </a:rPr>
              <a:t>等认定。</a:t>
            </a:r>
            <a:endParaRPr lang="en-US" altLang="zh-CN" sz="2000" b="0" dirty="0">
              <a:latin typeface="微软雅黑" panose="020B0503020204020204" pitchFamily="34" charset="-122"/>
              <a:ea typeface="微软雅黑" panose="020B0503020204020204" pitchFamily="34" charset="-122"/>
            </a:endParaRPr>
          </a:p>
        </p:txBody>
      </p:sp>
      <p:sp>
        <p:nvSpPr>
          <p:cNvPr id="40" name="Rectangle 8"/>
          <p:cNvSpPr>
            <a:spLocks noChangeArrowheads="1"/>
          </p:cNvSpPr>
          <p:nvPr/>
        </p:nvSpPr>
        <p:spPr bwMode="auto">
          <a:xfrm>
            <a:off x="2416126" y="1142630"/>
            <a:ext cx="8078372"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1" name="Text Box 9"/>
          <p:cNvSpPr txBox="1">
            <a:spLocks noChangeArrowheads="1"/>
          </p:cNvSpPr>
          <p:nvPr/>
        </p:nvSpPr>
        <p:spPr bwMode="auto">
          <a:xfrm>
            <a:off x="2995105" y="1218996"/>
            <a:ext cx="6894661"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dirty="0">
                <a:solidFill>
                  <a:schemeClr val="bg1"/>
                </a:solidFill>
                <a:latin typeface="微软雅黑" pitchFamily="34" charset="-122"/>
                <a:ea typeface="微软雅黑" pitchFamily="34" charset="-122"/>
              </a:rPr>
              <a:t>无形资产损失</a:t>
            </a:r>
            <a:r>
              <a:rPr lang="zh-CN" altLang="en-US" sz="2000" dirty="0" smtClean="0">
                <a:solidFill>
                  <a:schemeClr val="bg1"/>
                </a:solidFill>
                <a:latin typeface="微软雅黑" pitchFamily="34" charset="-122"/>
                <a:ea typeface="微软雅黑" pitchFamily="34" charset="-122"/>
              </a:rPr>
              <a:t>及其认定</a:t>
            </a:r>
            <a:r>
              <a:rPr lang="zh-CN" altLang="en-US" sz="2000" dirty="0">
                <a:solidFill>
                  <a:schemeClr val="bg1"/>
                </a:solidFill>
                <a:latin typeface="微软雅黑" pitchFamily="34" charset="-122"/>
                <a:ea typeface="微软雅黑" pitchFamily="34" charset="-122"/>
              </a:rPr>
              <a:t>方式</a:t>
            </a:r>
          </a:p>
        </p:txBody>
      </p:sp>
      <p:sp>
        <p:nvSpPr>
          <p:cNvPr id="42" name="Rectangle 10"/>
          <p:cNvSpPr>
            <a:spLocks noChangeArrowheads="1"/>
          </p:cNvSpPr>
          <p:nvPr/>
        </p:nvSpPr>
        <p:spPr bwMode="auto">
          <a:xfrm>
            <a:off x="2416126" y="1679205"/>
            <a:ext cx="8078372" cy="144000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Tree>
    <p:extLst>
      <p:ext uri="{BB962C8B-B14F-4D97-AF65-F5344CB8AC3E}">
        <p14:creationId xmlns:p14="http://schemas.microsoft.com/office/powerpoint/2010/main" val="2182531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50466" y="-7067"/>
            <a:ext cx="12242466" cy="6820873"/>
            <a:chOff x="-50466" y="-7067"/>
            <a:chExt cx="12242466" cy="6820873"/>
          </a:xfrm>
        </p:grpSpPr>
        <p:grpSp>
          <p:nvGrpSpPr>
            <p:cNvPr id="21" name="组合 20"/>
            <p:cNvGrpSpPr/>
            <p:nvPr/>
          </p:nvGrpSpPr>
          <p:grpSpPr>
            <a:xfrm>
              <a:off x="-1" y="-7067"/>
              <a:ext cx="12192001" cy="6820873"/>
              <a:chOff x="-1" y="-7067"/>
              <a:chExt cx="12192001" cy="6820873"/>
            </a:xfrm>
          </p:grpSpPr>
          <p:grpSp>
            <p:nvGrpSpPr>
              <p:cNvPr id="28" name="组合 27"/>
              <p:cNvGrpSpPr/>
              <p:nvPr/>
            </p:nvGrpSpPr>
            <p:grpSpPr>
              <a:xfrm>
                <a:off x="0" y="-7067"/>
                <a:ext cx="12192000" cy="6820873"/>
                <a:chOff x="0" y="-7067"/>
                <a:chExt cx="12192000" cy="6820873"/>
              </a:xfrm>
            </p:grpSpPr>
            <p:grpSp>
              <p:nvGrpSpPr>
                <p:cNvPr id="31" name="组合 30"/>
                <p:cNvGrpSpPr/>
                <p:nvPr/>
              </p:nvGrpSpPr>
              <p:grpSpPr>
                <a:xfrm>
                  <a:off x="0" y="-7067"/>
                  <a:ext cx="12192000" cy="6820873"/>
                  <a:chOff x="838200" y="685800"/>
                  <a:chExt cx="8470476" cy="4724400"/>
                </a:xfrm>
              </p:grpSpPr>
              <p:sp>
                <p:nvSpPr>
                  <p:cNvPr id="35"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6" name="矩形 35"/>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2" name="组合 31"/>
                <p:cNvGrpSpPr/>
                <p:nvPr/>
              </p:nvGrpSpPr>
              <p:grpSpPr>
                <a:xfrm>
                  <a:off x="0" y="-998"/>
                  <a:ext cx="12192000" cy="871737"/>
                  <a:chOff x="0" y="0"/>
                  <a:chExt cx="12192000" cy="871737"/>
                </a:xfrm>
              </p:grpSpPr>
              <p:sp>
                <p:nvSpPr>
                  <p:cNvPr id="33" name="矩形 32"/>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流程图: 手动输入 28"/>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流程图: 手动输入 29"/>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3" name="文本框 22"/>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4" name="组合 23"/>
            <p:cNvGrpSpPr/>
            <p:nvPr/>
          </p:nvGrpSpPr>
          <p:grpSpPr>
            <a:xfrm>
              <a:off x="8512333" y="6068291"/>
              <a:ext cx="3679667" cy="718736"/>
              <a:chOff x="8151262" y="-28617"/>
              <a:chExt cx="3679667" cy="738197"/>
            </a:xfrm>
          </p:grpSpPr>
          <p:pic>
            <p:nvPicPr>
              <p:cNvPr id="26" name="图片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7" name="文本框 26"/>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54" name="圆角矩形标注 53"/>
          <p:cNvSpPr/>
          <p:nvPr/>
        </p:nvSpPr>
        <p:spPr>
          <a:xfrm flipH="1">
            <a:off x="2518115" y="2883354"/>
            <a:ext cx="7920037" cy="2738440"/>
          </a:xfrm>
          <a:prstGeom prst="wedgeRoundRectCallout">
            <a:avLst>
              <a:gd name="adj1" fmla="val 49314"/>
              <a:gd name="adj2" fmla="val -57990"/>
              <a:gd name="adj3" fmla="val 16667"/>
            </a:avLst>
          </a:prstGeom>
          <a:solidFill>
            <a:srgbClr val="FFFFFF"/>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just">
              <a:defRPr/>
            </a:pPr>
            <a:r>
              <a:rPr lang="zh-CN" altLang="zh-CN" sz="2000" dirty="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特殊资金挂账</a:t>
            </a:r>
            <a:r>
              <a:rPr lang="zh-CN" altLang="zh-CN" sz="2000" dirty="0">
                <a:solidFill>
                  <a:schemeClr val="tx1"/>
                </a:solidFill>
                <a:latin typeface="微软雅黑" panose="020B0503020204020204" pitchFamily="34" charset="-122"/>
                <a:ea typeface="微软雅黑" panose="020B0503020204020204" pitchFamily="34" charset="-122"/>
              </a:rPr>
              <a:t>按照以下方式处理：</a:t>
            </a:r>
          </a:p>
          <a:p>
            <a:pPr algn="just">
              <a:defRPr/>
            </a:pPr>
            <a:r>
              <a:rPr lang="zh-CN" altLang="zh-CN" sz="2000" dirty="0">
                <a:solidFill>
                  <a:schemeClr val="tx1"/>
                </a:solidFill>
                <a:latin typeface="微软雅黑" panose="020B0503020204020204" pitchFamily="34" charset="-122"/>
                <a:ea typeface="微软雅黑" panose="020B0503020204020204" pitchFamily="34" charset="-122"/>
              </a:rPr>
              <a:t>（一）属于按照国家规定组织实施</a:t>
            </a:r>
            <a:r>
              <a:rPr lang="zh-CN" altLang="zh-CN" sz="2000" dirty="0">
                <a:solidFill>
                  <a:srgbClr val="FF0000"/>
                </a:solidFill>
                <a:latin typeface="微软雅黑" panose="020B0503020204020204" pitchFamily="34" charset="-122"/>
                <a:ea typeface="微软雅黑" panose="020B0503020204020204" pitchFamily="34" charset="-122"/>
              </a:rPr>
              <a:t>住房制度改革</a:t>
            </a:r>
            <a:r>
              <a:rPr lang="zh-CN" altLang="zh-CN" sz="2000" dirty="0">
                <a:solidFill>
                  <a:schemeClr val="tx1"/>
                </a:solidFill>
                <a:latin typeface="微软雅黑" panose="020B0503020204020204" pitchFamily="34" charset="-122"/>
                <a:ea typeface="微软雅黑" panose="020B0503020204020204" pitchFamily="34" charset="-122"/>
              </a:rPr>
              <a:t>，职工住房账面价值、资产基金（非流动资产基金）应当冲减而未冲减的挂账，在按照国家规定</a:t>
            </a:r>
            <a:r>
              <a:rPr lang="zh-CN" altLang="zh-CN" sz="2000" dirty="0">
                <a:solidFill>
                  <a:srgbClr val="FF0000"/>
                </a:solidFill>
                <a:latin typeface="微软雅黑" panose="020B0503020204020204" pitchFamily="34" charset="-122"/>
                <a:ea typeface="微软雅黑" panose="020B0503020204020204" pitchFamily="34" charset="-122"/>
              </a:rPr>
              <a:t>办理房改有关合法手续、移交产权</a:t>
            </a:r>
            <a:r>
              <a:rPr lang="zh-CN" altLang="zh-CN" sz="2000" dirty="0">
                <a:solidFill>
                  <a:schemeClr val="tx1"/>
                </a:solidFill>
                <a:latin typeface="微软雅黑" panose="020B0503020204020204" pitchFamily="34" charset="-122"/>
                <a:ea typeface="微软雅黑" panose="020B0503020204020204" pitchFamily="34" charset="-122"/>
              </a:rPr>
              <a:t>后，按照规定核销。</a:t>
            </a:r>
            <a:endParaRPr lang="en-US" altLang="zh-CN" sz="2000" dirty="0">
              <a:solidFill>
                <a:schemeClr val="tx1"/>
              </a:solidFill>
              <a:latin typeface="微软雅黑" panose="020B0503020204020204" pitchFamily="34" charset="-122"/>
              <a:ea typeface="微软雅黑" panose="020B0503020204020204" pitchFamily="34" charset="-122"/>
            </a:endParaRPr>
          </a:p>
          <a:p>
            <a:pPr algn="just">
              <a:defRPr/>
            </a:pPr>
            <a:endParaRPr lang="zh-CN" altLang="zh-CN" sz="2000" dirty="0">
              <a:solidFill>
                <a:schemeClr val="tx1"/>
              </a:solidFill>
              <a:latin typeface="微软雅黑" panose="020B0503020204020204" pitchFamily="34" charset="-122"/>
              <a:ea typeface="微软雅黑" panose="020B0503020204020204" pitchFamily="34" charset="-122"/>
            </a:endParaRPr>
          </a:p>
          <a:p>
            <a:pPr algn="just">
              <a:defRPr/>
            </a:pPr>
            <a:r>
              <a:rPr lang="zh-CN" altLang="zh-CN" sz="2000" dirty="0">
                <a:solidFill>
                  <a:schemeClr val="tx1"/>
                </a:solidFill>
                <a:latin typeface="微软雅黑" panose="020B0503020204020204" pitchFamily="34" charset="-122"/>
                <a:ea typeface="微软雅黑" panose="020B0503020204020204" pitchFamily="34" charset="-122"/>
              </a:rPr>
              <a:t>（二）属于</a:t>
            </a:r>
            <a:r>
              <a:rPr lang="zh-CN" altLang="zh-CN" sz="2000" dirty="0">
                <a:solidFill>
                  <a:srgbClr val="FF0000"/>
                </a:solidFill>
                <a:latin typeface="微软雅黑" panose="020B0503020204020204" pitchFamily="34" charset="-122"/>
                <a:ea typeface="微软雅黑" panose="020B0503020204020204" pitchFamily="34" charset="-122"/>
              </a:rPr>
              <a:t>对外投资</a:t>
            </a:r>
            <a:r>
              <a:rPr lang="zh-CN" altLang="zh-CN" sz="2000" dirty="0">
                <a:solidFill>
                  <a:schemeClr val="tx1"/>
                </a:solidFill>
                <a:latin typeface="微软雅黑" panose="020B0503020204020204" pitchFamily="34" charset="-122"/>
                <a:ea typeface="微软雅黑" panose="020B0503020204020204" pitchFamily="34" charset="-122"/>
              </a:rPr>
              <a:t>中由于</a:t>
            </a:r>
            <a:r>
              <a:rPr lang="zh-CN" altLang="zh-CN" sz="2000" dirty="0">
                <a:solidFill>
                  <a:srgbClr val="FF0000"/>
                </a:solidFill>
                <a:latin typeface="微软雅黑" panose="020B0503020204020204" pitchFamily="34" charset="-122"/>
                <a:ea typeface="微软雅黑" panose="020B0503020204020204" pitchFamily="34" charset="-122"/>
              </a:rPr>
              <a:t>所办企业按照国家要求脱钩等政策性因素</a:t>
            </a:r>
            <a:r>
              <a:rPr lang="zh-CN" altLang="zh-CN" sz="2000" dirty="0">
                <a:solidFill>
                  <a:schemeClr val="tx1"/>
                </a:solidFill>
                <a:latin typeface="微软雅黑" panose="020B0503020204020204" pitchFamily="34" charset="-122"/>
                <a:ea typeface="微软雅黑" panose="020B0503020204020204" pitchFamily="34" charset="-122"/>
              </a:rPr>
              <a:t>造成的损失挂账，在取得</a:t>
            </a:r>
            <a:r>
              <a:rPr lang="zh-CN" altLang="zh-CN" sz="2000" dirty="0">
                <a:solidFill>
                  <a:srgbClr val="FF0000"/>
                </a:solidFill>
                <a:latin typeface="微软雅黑" panose="020B0503020204020204" pitchFamily="34" charset="-122"/>
                <a:ea typeface="微软雅黑" panose="020B0503020204020204" pitchFamily="34" charset="-122"/>
              </a:rPr>
              <a:t>国家关于企业脱钩的文件和产权划转文件</a:t>
            </a:r>
            <a:r>
              <a:rPr lang="zh-CN" altLang="zh-CN" sz="2000" dirty="0">
                <a:solidFill>
                  <a:schemeClr val="tx1"/>
                </a:solidFill>
                <a:latin typeface="微软雅黑" panose="020B0503020204020204" pitchFamily="34" charset="-122"/>
                <a:ea typeface="微软雅黑" panose="020B0503020204020204" pitchFamily="34" charset="-122"/>
              </a:rPr>
              <a:t>后，可在办理资产核实手续时申报核销处理。</a:t>
            </a:r>
            <a:endParaRPr lang="en-US" altLang="zh-CN" sz="20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5" name="矩形 54"/>
          <p:cNvSpPr/>
          <p:nvPr/>
        </p:nvSpPr>
        <p:spPr>
          <a:xfrm>
            <a:off x="2111407" y="1307615"/>
            <a:ext cx="9093627" cy="1200329"/>
          </a:xfrm>
          <a:prstGeom prst="rect">
            <a:avLst/>
          </a:prstGeom>
          <a:solidFill>
            <a:schemeClr val="accent5">
              <a:lumMod val="40000"/>
              <a:lumOff val="60000"/>
            </a:schemeClr>
          </a:solidFill>
        </p:spPr>
        <p:txBody>
          <a:bodyPr wrap="square">
            <a:spAutoFit/>
          </a:bodyPr>
          <a:lstStyle/>
          <a:p>
            <a:pPr marL="342000" algn="just">
              <a:defRPr/>
            </a:pPr>
            <a:r>
              <a:rPr lang="zh-CN" altLang="zh-CN" sz="2400" b="1" dirty="0"/>
              <a:t>资金挂账</a:t>
            </a:r>
            <a:r>
              <a:rPr lang="zh-CN" altLang="zh-CN" sz="2400" dirty="0"/>
              <a:t>是指行政事业单位在资产清查基准日应当按照损益、收支进行确认处理，但挂账未确认的资金（资产）数额。对于清查出的资金挂账，按照</a:t>
            </a:r>
            <a:r>
              <a:rPr lang="zh-CN" altLang="zh-CN" sz="2400" dirty="0">
                <a:solidFill>
                  <a:srgbClr val="FF0000"/>
                </a:solidFill>
              </a:rPr>
              <a:t>真实客观反映经济状况的原则</a:t>
            </a:r>
            <a:r>
              <a:rPr lang="zh-CN" altLang="zh-CN" sz="2400" dirty="0"/>
              <a:t>进行认定。</a:t>
            </a:r>
            <a:endParaRPr lang="zh-CN" altLang="en-US" sz="2400" dirty="0">
              <a:latin typeface="仿宋_GB2312" pitchFamily="49" charset="-122"/>
              <a:ea typeface="仿宋_GB2312" pitchFamily="49" charset="-122"/>
            </a:endParaRPr>
          </a:p>
        </p:txBody>
      </p:sp>
    </p:spTree>
    <p:extLst>
      <p:ext uri="{BB962C8B-B14F-4D97-AF65-F5344CB8AC3E}">
        <p14:creationId xmlns:p14="http://schemas.microsoft.com/office/powerpoint/2010/main" val="920946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blinds(horizontal)">
                                      <p:cBhvr>
                                        <p:cTn id="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50466" y="-7067"/>
            <a:ext cx="12242466" cy="6820873"/>
            <a:chOff x="-50466" y="-7067"/>
            <a:chExt cx="12242466" cy="6820873"/>
          </a:xfrm>
        </p:grpSpPr>
        <p:grpSp>
          <p:nvGrpSpPr>
            <p:cNvPr id="18" name="组合 17"/>
            <p:cNvGrpSpPr/>
            <p:nvPr/>
          </p:nvGrpSpPr>
          <p:grpSpPr>
            <a:xfrm>
              <a:off x="-1" y="-7067"/>
              <a:ext cx="12192001" cy="6820873"/>
              <a:chOff x="-1" y="-7067"/>
              <a:chExt cx="12192001" cy="6820873"/>
            </a:xfrm>
          </p:grpSpPr>
          <p:grpSp>
            <p:nvGrpSpPr>
              <p:cNvPr id="25" name="组合 24"/>
              <p:cNvGrpSpPr/>
              <p:nvPr/>
            </p:nvGrpSpPr>
            <p:grpSpPr>
              <a:xfrm>
                <a:off x="0" y="-7067"/>
                <a:ext cx="12192000" cy="6820873"/>
                <a:chOff x="0" y="-7067"/>
                <a:chExt cx="12192000" cy="6820873"/>
              </a:xfrm>
            </p:grpSpPr>
            <p:grpSp>
              <p:nvGrpSpPr>
                <p:cNvPr id="28" name="组合 27"/>
                <p:cNvGrpSpPr/>
                <p:nvPr/>
              </p:nvGrpSpPr>
              <p:grpSpPr>
                <a:xfrm>
                  <a:off x="0" y="-7067"/>
                  <a:ext cx="12192000" cy="6820873"/>
                  <a:chOff x="838200" y="685800"/>
                  <a:chExt cx="8470476" cy="4724400"/>
                </a:xfrm>
              </p:grpSpPr>
              <p:sp>
                <p:nvSpPr>
                  <p:cNvPr id="32"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3" name="矩形 32"/>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29" name="组合 28"/>
                <p:cNvGrpSpPr/>
                <p:nvPr/>
              </p:nvGrpSpPr>
              <p:grpSpPr>
                <a:xfrm>
                  <a:off x="0" y="-998"/>
                  <a:ext cx="12192000" cy="871737"/>
                  <a:chOff x="0" y="0"/>
                  <a:chExt cx="12192000" cy="871737"/>
                </a:xfrm>
              </p:grpSpPr>
              <p:sp>
                <p:nvSpPr>
                  <p:cNvPr id="30" name="矩形 29"/>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6" name="流程图: 手动输入 25"/>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流程图: 手动输入 26"/>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文本框 18"/>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0" name="文本框 19"/>
            <p:cNvSpPr txBox="1"/>
            <p:nvPr/>
          </p:nvSpPr>
          <p:spPr>
            <a:xfrm>
              <a:off x="-3" y="480926"/>
              <a:ext cx="2518119"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3.</a:t>
              </a:r>
              <a:r>
                <a:rPr lang="zh-CN" altLang="en-US" sz="2000" b="1" dirty="0" smtClean="0">
                  <a:solidFill>
                    <a:schemeClr val="bg1"/>
                  </a:solidFill>
                  <a:latin typeface="微软雅黑" panose="020B0503020204020204" pitchFamily="34" charset="-122"/>
                  <a:ea typeface="微软雅黑" panose="020B0503020204020204" pitchFamily="34" charset="-122"/>
                </a:rPr>
                <a:t>资产核实</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grpSp>
          <p:nvGrpSpPr>
            <p:cNvPr id="21" name="组合 20"/>
            <p:cNvGrpSpPr/>
            <p:nvPr/>
          </p:nvGrpSpPr>
          <p:grpSpPr>
            <a:xfrm>
              <a:off x="8512333" y="6068291"/>
              <a:ext cx="3679667" cy="718736"/>
              <a:chOff x="8151262" y="-28617"/>
              <a:chExt cx="3679667" cy="738197"/>
            </a:xfrm>
          </p:grpSpPr>
          <p:pic>
            <p:nvPicPr>
              <p:cNvPr id="23" name="图片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4" name="文本框 23"/>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2"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grpSp>
        <p:nvGrpSpPr>
          <p:cNvPr id="2" name="组合 1"/>
          <p:cNvGrpSpPr/>
          <p:nvPr/>
        </p:nvGrpSpPr>
        <p:grpSpPr>
          <a:xfrm>
            <a:off x="2332632" y="1627630"/>
            <a:ext cx="8957460" cy="3539462"/>
            <a:chOff x="2894252" y="1946938"/>
            <a:chExt cx="7684653" cy="3038475"/>
          </a:xfrm>
        </p:grpSpPr>
        <p:sp>
          <p:nvSpPr>
            <p:cNvPr id="34" name="Oval 3"/>
            <p:cNvSpPr>
              <a:spLocks noChangeArrowheads="1"/>
            </p:cNvSpPr>
            <p:nvPr/>
          </p:nvSpPr>
          <p:spPr bwMode="auto">
            <a:xfrm>
              <a:off x="9142652" y="2739398"/>
              <a:ext cx="1436253" cy="1484015"/>
            </a:xfrm>
            <a:prstGeom prst="ellipse">
              <a:avLst/>
            </a:prstGeom>
            <a:solidFill>
              <a:schemeClr val="hlink"/>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5" name="Oval 4"/>
            <p:cNvSpPr>
              <a:spLocks noChangeArrowheads="1"/>
            </p:cNvSpPr>
            <p:nvPr/>
          </p:nvSpPr>
          <p:spPr bwMode="auto">
            <a:xfrm>
              <a:off x="2894252" y="2739398"/>
              <a:ext cx="1436253" cy="1484015"/>
            </a:xfrm>
            <a:prstGeom prst="ellipse">
              <a:avLst/>
            </a:prstGeom>
            <a:solidFill>
              <a:schemeClr val="hlink"/>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6" name="Line 5"/>
            <p:cNvSpPr>
              <a:spLocks noChangeShapeType="1"/>
            </p:cNvSpPr>
            <p:nvPr/>
          </p:nvSpPr>
          <p:spPr bwMode="auto">
            <a:xfrm rot="2936373" flipV="1">
              <a:off x="4569777" y="2014407"/>
              <a:ext cx="0" cy="1693862"/>
            </a:xfrm>
            <a:prstGeom prst="line">
              <a:avLst/>
            </a:prstGeom>
            <a:noFill/>
            <a:ln w="15875">
              <a:solidFill>
                <a:schemeClr va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37" name="Oval 6"/>
            <p:cNvSpPr>
              <a:spLocks noChangeArrowheads="1"/>
            </p:cNvSpPr>
            <p:nvPr/>
          </p:nvSpPr>
          <p:spPr bwMode="auto">
            <a:xfrm>
              <a:off x="4548427" y="3501398"/>
              <a:ext cx="1436253" cy="1484015"/>
            </a:xfrm>
            <a:prstGeom prst="ellipse">
              <a:avLst/>
            </a:prstGeom>
            <a:solidFill>
              <a:schemeClr val="accent5">
                <a:lumMod val="60000"/>
                <a:lumOff val="40000"/>
              </a:schemeClr>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8" name="Line 7"/>
            <p:cNvSpPr>
              <a:spLocks noChangeShapeType="1"/>
            </p:cNvSpPr>
            <p:nvPr/>
          </p:nvSpPr>
          <p:spPr bwMode="auto">
            <a:xfrm flipV="1">
              <a:off x="5203983" y="2307301"/>
              <a:ext cx="0" cy="1693862"/>
            </a:xfrm>
            <a:prstGeom prst="line">
              <a:avLst/>
            </a:prstGeom>
            <a:noFill/>
            <a:ln w="15875">
              <a:solidFill>
                <a:schemeClr va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39" name="Oval 8"/>
            <p:cNvSpPr>
              <a:spLocks noChangeArrowheads="1"/>
            </p:cNvSpPr>
            <p:nvPr/>
          </p:nvSpPr>
          <p:spPr bwMode="auto">
            <a:xfrm>
              <a:off x="6039112" y="3501398"/>
              <a:ext cx="1436253" cy="1484015"/>
            </a:xfrm>
            <a:prstGeom prst="ellipse">
              <a:avLst/>
            </a:prstGeom>
            <a:solidFill>
              <a:srgbClr val="D9D9D9"/>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0" name="Line 9"/>
            <p:cNvSpPr>
              <a:spLocks noChangeShapeType="1"/>
            </p:cNvSpPr>
            <p:nvPr/>
          </p:nvSpPr>
          <p:spPr bwMode="auto">
            <a:xfrm flipV="1">
              <a:off x="6678806" y="2307301"/>
              <a:ext cx="0" cy="1693862"/>
            </a:xfrm>
            <a:prstGeom prst="line">
              <a:avLst/>
            </a:prstGeom>
            <a:noFill/>
            <a:ln w="15875">
              <a:solidFill>
                <a:schemeClr va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43" name="Oval 12"/>
            <p:cNvSpPr>
              <a:spLocks noChangeArrowheads="1"/>
            </p:cNvSpPr>
            <p:nvPr/>
          </p:nvSpPr>
          <p:spPr bwMode="auto">
            <a:xfrm>
              <a:off x="7501177" y="3501398"/>
              <a:ext cx="1436253" cy="1484015"/>
            </a:xfrm>
            <a:prstGeom prst="ellipse">
              <a:avLst/>
            </a:prstGeom>
            <a:solidFill>
              <a:schemeClr val="accent5">
                <a:lumMod val="60000"/>
                <a:lumOff val="40000"/>
              </a:schemeClr>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4" name="Line 13"/>
            <p:cNvSpPr>
              <a:spLocks noChangeShapeType="1"/>
            </p:cNvSpPr>
            <p:nvPr/>
          </p:nvSpPr>
          <p:spPr bwMode="auto">
            <a:xfrm flipV="1">
              <a:off x="8156733" y="2307301"/>
              <a:ext cx="0" cy="1693862"/>
            </a:xfrm>
            <a:prstGeom prst="line">
              <a:avLst/>
            </a:prstGeom>
            <a:noFill/>
            <a:ln w="15875">
              <a:solidFill>
                <a:schemeClr va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45" name="Line 14"/>
            <p:cNvSpPr>
              <a:spLocks noChangeShapeType="1"/>
            </p:cNvSpPr>
            <p:nvPr/>
          </p:nvSpPr>
          <p:spPr bwMode="auto">
            <a:xfrm>
              <a:off x="5811704" y="4310405"/>
              <a:ext cx="479425" cy="0"/>
            </a:xfrm>
            <a:prstGeom prst="line">
              <a:avLst/>
            </a:prstGeom>
            <a:noFill/>
            <a:ln w="38100">
              <a:solidFill>
                <a:srgbClr val="00206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47" name="Line 16"/>
            <p:cNvSpPr>
              <a:spLocks noChangeShapeType="1"/>
            </p:cNvSpPr>
            <p:nvPr/>
          </p:nvSpPr>
          <p:spPr bwMode="auto">
            <a:xfrm>
              <a:off x="7231563" y="4310405"/>
              <a:ext cx="479425" cy="0"/>
            </a:xfrm>
            <a:prstGeom prst="line">
              <a:avLst/>
            </a:prstGeom>
            <a:noFill/>
            <a:ln w="38100">
              <a:solidFill>
                <a:srgbClr val="00206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48" name="Line 17"/>
            <p:cNvSpPr>
              <a:spLocks noChangeShapeType="1"/>
            </p:cNvSpPr>
            <p:nvPr/>
          </p:nvSpPr>
          <p:spPr bwMode="auto">
            <a:xfrm rot="1460961">
              <a:off x="4014946" y="4163088"/>
              <a:ext cx="676275" cy="3175"/>
            </a:xfrm>
            <a:prstGeom prst="line">
              <a:avLst/>
            </a:prstGeom>
            <a:noFill/>
            <a:ln w="57150">
              <a:solidFill>
                <a:schemeClr val="hlink"/>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49" name="Line 18"/>
            <p:cNvSpPr>
              <a:spLocks noChangeShapeType="1"/>
            </p:cNvSpPr>
            <p:nvPr/>
          </p:nvSpPr>
          <p:spPr bwMode="auto">
            <a:xfrm rot="18663627" flipH="1" flipV="1">
              <a:off x="8789352" y="2014407"/>
              <a:ext cx="0" cy="1693862"/>
            </a:xfrm>
            <a:prstGeom prst="line">
              <a:avLst/>
            </a:prstGeom>
            <a:noFill/>
            <a:ln w="15875">
              <a:solidFill>
                <a:schemeClr va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50" name="Rectangle 19"/>
            <p:cNvSpPr>
              <a:spLocks noChangeArrowheads="1"/>
            </p:cNvSpPr>
            <p:nvPr/>
          </p:nvSpPr>
          <p:spPr bwMode="auto">
            <a:xfrm>
              <a:off x="4848383" y="1946938"/>
              <a:ext cx="3663950" cy="371475"/>
            </a:xfrm>
            <a:prstGeom prst="rect">
              <a:avLst/>
            </a:prstGeom>
            <a:solidFill>
              <a:srgbClr val="D9D9D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hlink"/>
                    </a:outerShdw>
                  </a:effectLst>
                </a14:hiddenEffects>
              </a:ext>
            </a:extLst>
          </p:spPr>
          <p:txBody>
            <a:bodyPr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1" name="Line 20"/>
            <p:cNvSpPr>
              <a:spLocks noChangeShapeType="1"/>
            </p:cNvSpPr>
            <p:nvPr/>
          </p:nvSpPr>
          <p:spPr bwMode="auto">
            <a:xfrm rot="20139039" flipV="1">
              <a:off x="8815737" y="4087503"/>
              <a:ext cx="679450" cy="38100"/>
            </a:xfrm>
            <a:prstGeom prst="line">
              <a:avLst/>
            </a:prstGeom>
            <a:noFill/>
            <a:ln w="57150">
              <a:solidFill>
                <a:schemeClr val="folHlink"/>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52" name="Rectangle 21"/>
            <p:cNvSpPr>
              <a:spLocks noChangeArrowheads="1"/>
            </p:cNvSpPr>
            <p:nvPr/>
          </p:nvSpPr>
          <p:spPr bwMode="auto">
            <a:xfrm>
              <a:off x="4930933" y="1974943"/>
              <a:ext cx="3498850" cy="317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r>
                <a:rPr kumimoji="1" lang="zh-CN" altLang="en-US" sz="2400" dirty="0">
                  <a:latin typeface="微软雅黑" panose="020B0503020204020204" pitchFamily="34" charset="-122"/>
                  <a:ea typeface="微软雅黑" panose="020B0503020204020204" pitchFamily="34" charset="-122"/>
                </a:rPr>
                <a:t>资产核实的程序</a:t>
              </a:r>
            </a:p>
          </p:txBody>
        </p:sp>
        <p:sp>
          <p:nvSpPr>
            <p:cNvPr id="53" name="Rectangle 22"/>
            <p:cNvSpPr>
              <a:spLocks noChangeArrowheads="1"/>
            </p:cNvSpPr>
            <p:nvPr/>
          </p:nvSpPr>
          <p:spPr bwMode="auto">
            <a:xfrm>
              <a:off x="2954110" y="3042660"/>
              <a:ext cx="1298576" cy="951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r>
                <a:rPr lang="zh-CN" altLang="zh-CN" sz="1800" dirty="0">
                  <a:solidFill>
                    <a:schemeClr val="bg1"/>
                  </a:solidFill>
                  <a:latin typeface="微软雅黑" panose="020B0503020204020204" pitchFamily="34" charset="-122"/>
                  <a:ea typeface="微软雅黑" panose="020B0503020204020204" pitchFamily="34" charset="-122"/>
                </a:rPr>
                <a:t>行政</a:t>
              </a:r>
              <a:r>
                <a:rPr lang="zh-CN" altLang="zh-CN" sz="1800" dirty="0" smtClean="0">
                  <a:solidFill>
                    <a:schemeClr val="bg1"/>
                  </a:solidFill>
                  <a:latin typeface="微软雅黑" panose="020B0503020204020204" pitchFamily="34" charset="-122"/>
                  <a:ea typeface="微软雅黑" panose="020B0503020204020204" pitchFamily="34" charset="-122"/>
                </a:rPr>
                <a:t>事业单位</a:t>
              </a:r>
              <a:r>
                <a:rPr lang="zh-CN" altLang="en-US" sz="1800" dirty="0" smtClean="0">
                  <a:solidFill>
                    <a:schemeClr val="bg1"/>
                  </a:solidFill>
                  <a:latin typeface="微软雅黑" panose="020B0503020204020204" pitchFamily="34" charset="-122"/>
                  <a:ea typeface="微软雅黑" panose="020B0503020204020204" pitchFamily="34" charset="-122"/>
                </a:rPr>
                <a:t>根据资产清查情况向教育部提出申请</a:t>
              </a:r>
              <a:endParaRPr kumimoji="1" lang="en-US" altLang="de-DE" sz="1800" dirty="0">
                <a:solidFill>
                  <a:schemeClr val="bg1"/>
                </a:solidFill>
                <a:latin typeface="微软雅黑" panose="020B0503020204020204" pitchFamily="34" charset="-122"/>
                <a:ea typeface="微软雅黑" panose="020B0503020204020204" pitchFamily="34" charset="-122"/>
              </a:endParaRPr>
            </a:p>
          </p:txBody>
        </p:sp>
        <p:sp>
          <p:nvSpPr>
            <p:cNvPr id="54" name="Rectangle 23"/>
            <p:cNvSpPr>
              <a:spLocks noChangeArrowheads="1"/>
            </p:cNvSpPr>
            <p:nvPr/>
          </p:nvSpPr>
          <p:spPr bwMode="auto">
            <a:xfrm>
              <a:off x="4636894" y="3792596"/>
              <a:ext cx="1322882" cy="951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r>
                <a:rPr kumimoji="1" lang="zh-CN" altLang="en-US" sz="1800" dirty="0" smtClean="0">
                  <a:latin typeface="微软雅黑" panose="020B0503020204020204" pitchFamily="34" charset="-122"/>
                  <a:ea typeface="微软雅黑" panose="020B0503020204020204" pitchFamily="34" charset="-122"/>
                </a:rPr>
                <a:t>教育部审核（审批）同意后，报财政部审批（备案）</a:t>
              </a:r>
              <a:endParaRPr kumimoji="1" lang="en-US" altLang="de-DE" sz="1800" dirty="0">
                <a:latin typeface="微软雅黑" panose="020B0503020204020204" pitchFamily="34" charset="-122"/>
                <a:ea typeface="微软雅黑" panose="020B0503020204020204" pitchFamily="34" charset="-122"/>
              </a:endParaRPr>
            </a:p>
          </p:txBody>
        </p:sp>
        <p:sp>
          <p:nvSpPr>
            <p:cNvPr id="56" name="Rectangle 25"/>
            <p:cNvSpPr>
              <a:spLocks noChangeArrowheads="1"/>
            </p:cNvSpPr>
            <p:nvPr/>
          </p:nvSpPr>
          <p:spPr bwMode="auto">
            <a:xfrm>
              <a:off x="6391467" y="4006041"/>
              <a:ext cx="854075"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r>
                <a:rPr kumimoji="1" lang="zh-CN" altLang="en-US" sz="1800" dirty="0" smtClean="0">
                  <a:latin typeface="微软雅黑" panose="020B0503020204020204" pitchFamily="34" charset="-122"/>
                  <a:ea typeface="微软雅黑" panose="020B0503020204020204" pitchFamily="34" charset="-122"/>
                </a:rPr>
                <a:t>财政部审批（备案）</a:t>
              </a:r>
              <a:endParaRPr kumimoji="1" lang="en-US" altLang="de-DE" sz="1800" dirty="0">
                <a:latin typeface="微软雅黑" panose="020B0503020204020204" pitchFamily="34" charset="-122"/>
                <a:ea typeface="微软雅黑" panose="020B0503020204020204" pitchFamily="34" charset="-122"/>
              </a:endParaRPr>
            </a:p>
          </p:txBody>
        </p:sp>
        <p:sp>
          <p:nvSpPr>
            <p:cNvPr id="57" name="Rectangle 26"/>
            <p:cNvSpPr>
              <a:spLocks noChangeArrowheads="1"/>
            </p:cNvSpPr>
            <p:nvPr/>
          </p:nvSpPr>
          <p:spPr bwMode="auto">
            <a:xfrm>
              <a:off x="7805920" y="3807097"/>
              <a:ext cx="103218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r>
                <a:rPr kumimoji="1" lang="zh-CN" altLang="en-US" sz="1800" dirty="0" smtClean="0">
                  <a:latin typeface="微软雅黑" panose="020B0503020204020204" pitchFamily="34" charset="-122"/>
                  <a:ea typeface="微软雅黑" panose="020B0503020204020204" pitchFamily="34" charset="-122"/>
                </a:rPr>
                <a:t>行政事业单位根据批复，进行账务处理</a:t>
              </a:r>
              <a:endParaRPr kumimoji="1" lang="en-US" altLang="de-DE" sz="1800" dirty="0">
                <a:latin typeface="微软雅黑" panose="020B0503020204020204" pitchFamily="34" charset="-122"/>
                <a:ea typeface="微软雅黑" panose="020B0503020204020204" pitchFamily="34" charset="-122"/>
              </a:endParaRPr>
            </a:p>
          </p:txBody>
        </p:sp>
        <p:sp>
          <p:nvSpPr>
            <p:cNvPr id="58" name="Rectangle 27"/>
            <p:cNvSpPr>
              <a:spLocks noChangeArrowheads="1"/>
            </p:cNvSpPr>
            <p:nvPr/>
          </p:nvSpPr>
          <p:spPr bwMode="auto">
            <a:xfrm>
              <a:off x="9359221" y="3021530"/>
              <a:ext cx="103820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r>
                <a:rPr lang="zh-CN" altLang="en-US" sz="1800" dirty="0">
                  <a:solidFill>
                    <a:schemeClr val="bg1"/>
                  </a:solidFill>
                  <a:latin typeface="微软雅黑" panose="020B0503020204020204" pitchFamily="34" charset="-122"/>
                  <a:ea typeface="微软雅黑" panose="020B0503020204020204" pitchFamily="34" charset="-122"/>
                </a:rPr>
                <a:t>财政部、教育部</a:t>
              </a:r>
              <a:r>
                <a:rPr lang="zh-CN" altLang="zh-CN" sz="1800" dirty="0">
                  <a:solidFill>
                    <a:schemeClr val="bg1"/>
                  </a:solidFill>
                  <a:latin typeface="微软雅黑" panose="020B0503020204020204" pitchFamily="34" charset="-122"/>
                  <a:ea typeface="微软雅黑" panose="020B0503020204020204" pitchFamily="34" charset="-122"/>
                </a:rPr>
                <a:t>和行政</a:t>
              </a:r>
              <a:r>
                <a:rPr lang="zh-CN" altLang="zh-CN" sz="1800" dirty="0" smtClean="0">
                  <a:solidFill>
                    <a:schemeClr val="bg1"/>
                  </a:solidFill>
                  <a:latin typeface="微软雅黑" panose="020B0503020204020204" pitchFamily="34" charset="-122"/>
                  <a:ea typeface="微软雅黑" panose="020B0503020204020204" pitchFamily="34" charset="-122"/>
                </a:rPr>
                <a:t>事业单位</a:t>
              </a:r>
              <a:r>
                <a:rPr lang="zh-CN" altLang="en-US" sz="1800" dirty="0" smtClean="0">
                  <a:solidFill>
                    <a:schemeClr val="bg1"/>
                  </a:solidFill>
                  <a:latin typeface="微软雅黑" panose="020B0503020204020204" pitchFamily="34" charset="-122"/>
                  <a:ea typeface="微软雅黑" panose="020B0503020204020204" pitchFamily="34" charset="-122"/>
                </a:rPr>
                <a:t>完善制度</a:t>
              </a:r>
              <a:endParaRPr kumimoji="1" lang="en-US" altLang="de-DE" sz="2000" dirty="0">
                <a:solidFill>
                  <a:schemeClr val="bg1"/>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3306418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3102964" y="2008682"/>
            <a:ext cx="6505731" cy="336845"/>
          </a:xfrm>
          <a:prstGeom prst="rect">
            <a:avLst/>
          </a:prstGeom>
          <a:solidFill>
            <a:srgbClr val="2005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连接符 16"/>
          <p:cNvCxnSpPr/>
          <p:nvPr/>
        </p:nvCxnSpPr>
        <p:spPr>
          <a:xfrm>
            <a:off x="3102964" y="2833142"/>
            <a:ext cx="6505731"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3102964" y="3285347"/>
            <a:ext cx="6505731"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3102964" y="3737553"/>
            <a:ext cx="6505731"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3102964" y="4189753"/>
            <a:ext cx="6505731"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3102963" y="2386467"/>
            <a:ext cx="4985960" cy="461665"/>
          </a:xfrm>
          <a:prstGeom prst="rect">
            <a:avLst/>
          </a:prstGeom>
          <a:noFill/>
        </p:spPr>
        <p:txBody>
          <a:bodyPr wrap="square" rtlCol="0">
            <a:spAutoFit/>
          </a:bodyPr>
          <a:lstStyle/>
          <a:p>
            <a:r>
              <a:rPr lang="zh-CN" altLang="en-US" sz="2400" dirty="0" smtClean="0">
                <a:solidFill>
                  <a:srgbClr val="200593"/>
                </a:solidFill>
                <a:latin typeface="微软雅黑" panose="020B0503020204020204" pitchFamily="34" charset="-122"/>
                <a:ea typeface="微软雅黑" panose="020B0503020204020204" pitchFamily="34" charset="-122"/>
              </a:rPr>
              <a:t>第</a:t>
            </a:r>
            <a:r>
              <a:rPr lang="en-US" altLang="zh-CN" sz="2400" dirty="0" smtClean="0">
                <a:solidFill>
                  <a:srgbClr val="200593"/>
                </a:solidFill>
                <a:latin typeface="微软雅黑" panose="020B0503020204020204" pitchFamily="34" charset="-122"/>
                <a:ea typeface="微软雅黑" panose="020B0503020204020204" pitchFamily="34" charset="-122"/>
              </a:rPr>
              <a:t>1</a:t>
            </a:r>
            <a:r>
              <a:rPr lang="zh-CN" altLang="en-US" sz="2400" dirty="0" smtClean="0">
                <a:solidFill>
                  <a:srgbClr val="200593"/>
                </a:solidFill>
                <a:latin typeface="微软雅黑" panose="020B0503020204020204" pitchFamily="34" charset="-122"/>
                <a:ea typeface="微软雅黑" panose="020B0503020204020204" pitchFamily="34" charset="-122"/>
              </a:rPr>
              <a:t>节     资产</a:t>
            </a:r>
            <a:r>
              <a:rPr lang="zh-CN" altLang="en-US" sz="2400" dirty="0">
                <a:solidFill>
                  <a:srgbClr val="200593"/>
                </a:solidFill>
                <a:latin typeface="微软雅黑" panose="020B0503020204020204" pitchFamily="34" charset="-122"/>
                <a:ea typeface="微软雅黑" panose="020B0503020204020204" pitchFamily="34" charset="-122"/>
              </a:rPr>
              <a:t>清查与资产核实</a:t>
            </a:r>
          </a:p>
        </p:txBody>
      </p:sp>
      <p:sp>
        <p:nvSpPr>
          <p:cNvPr id="22" name="文本框 21"/>
          <p:cNvSpPr txBox="1"/>
          <p:nvPr/>
        </p:nvSpPr>
        <p:spPr>
          <a:xfrm>
            <a:off x="3102963" y="2838678"/>
            <a:ext cx="4212236" cy="461665"/>
          </a:xfrm>
          <a:prstGeom prst="rect">
            <a:avLst/>
          </a:prstGeom>
          <a:noFill/>
        </p:spPr>
        <p:txBody>
          <a:bodyPr wrap="square" rtlCol="0">
            <a:spAutoFit/>
          </a:bodyPr>
          <a:lstStyle/>
          <a:p>
            <a:r>
              <a:rPr lang="zh-CN" altLang="en-US" sz="2400" dirty="0" smtClean="0">
                <a:solidFill>
                  <a:srgbClr val="200593"/>
                </a:solidFill>
                <a:latin typeface="微软雅黑" panose="020B0503020204020204" pitchFamily="34" charset="-122"/>
                <a:ea typeface="微软雅黑" panose="020B0503020204020204" pitchFamily="34" charset="-122"/>
              </a:rPr>
              <a:t>第</a:t>
            </a:r>
            <a:r>
              <a:rPr lang="en-US" altLang="zh-CN" sz="2400" dirty="0" smtClean="0">
                <a:solidFill>
                  <a:srgbClr val="200593"/>
                </a:solidFill>
                <a:latin typeface="微软雅黑" panose="020B0503020204020204" pitchFamily="34" charset="-122"/>
                <a:ea typeface="微软雅黑" panose="020B0503020204020204" pitchFamily="34" charset="-122"/>
              </a:rPr>
              <a:t>2</a:t>
            </a:r>
            <a:r>
              <a:rPr lang="zh-CN" altLang="en-US" sz="2400" dirty="0" smtClean="0">
                <a:solidFill>
                  <a:srgbClr val="200593"/>
                </a:solidFill>
                <a:latin typeface="微软雅黑" panose="020B0503020204020204" pitchFamily="34" charset="-122"/>
                <a:ea typeface="微软雅黑" panose="020B0503020204020204" pitchFamily="34" charset="-122"/>
              </a:rPr>
              <a:t>节     资产核实主要内容</a:t>
            </a:r>
            <a:endParaRPr lang="zh-CN" altLang="en-US" sz="2400" dirty="0">
              <a:solidFill>
                <a:srgbClr val="200593"/>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3102962" y="3321309"/>
            <a:ext cx="6636461" cy="461665"/>
          </a:xfrm>
          <a:prstGeom prst="rect">
            <a:avLst/>
          </a:prstGeom>
          <a:noFill/>
        </p:spPr>
        <p:txBody>
          <a:bodyPr wrap="square" rtlCol="0">
            <a:spAutoFit/>
          </a:bodyPr>
          <a:lstStyle/>
          <a:p>
            <a:r>
              <a:rPr lang="zh-CN" altLang="en-US" sz="2400" dirty="0" smtClean="0">
                <a:solidFill>
                  <a:srgbClr val="200593"/>
                </a:solidFill>
                <a:latin typeface="微软雅黑" panose="020B0503020204020204" pitchFamily="34" charset="-122"/>
                <a:ea typeface="微软雅黑" panose="020B0503020204020204" pitchFamily="34" charset="-122"/>
              </a:rPr>
              <a:t>第</a:t>
            </a:r>
            <a:r>
              <a:rPr lang="en-US" altLang="zh-CN" sz="2400" dirty="0" smtClean="0">
                <a:solidFill>
                  <a:srgbClr val="200593"/>
                </a:solidFill>
                <a:latin typeface="微软雅黑" panose="020B0503020204020204" pitchFamily="34" charset="-122"/>
                <a:ea typeface="微软雅黑" panose="020B0503020204020204" pitchFamily="34" charset="-122"/>
              </a:rPr>
              <a:t>3</a:t>
            </a:r>
            <a:r>
              <a:rPr lang="zh-CN" altLang="en-US" sz="2400" dirty="0" smtClean="0">
                <a:solidFill>
                  <a:srgbClr val="200593"/>
                </a:solidFill>
                <a:latin typeface="微软雅黑" panose="020B0503020204020204" pitchFamily="34" charset="-122"/>
                <a:ea typeface="微软雅黑" panose="020B0503020204020204" pitchFamily="34" charset="-122"/>
              </a:rPr>
              <a:t>节     资产</a:t>
            </a:r>
            <a:r>
              <a:rPr lang="zh-CN" altLang="en-US" sz="2400" dirty="0">
                <a:solidFill>
                  <a:srgbClr val="200593"/>
                </a:solidFill>
                <a:latin typeface="微软雅黑" panose="020B0503020204020204" pitchFamily="34" charset="-122"/>
                <a:ea typeface="微软雅黑" panose="020B0503020204020204" pitchFamily="34" charset="-122"/>
              </a:rPr>
              <a:t>核实的程序、管理权限和</a:t>
            </a:r>
            <a:r>
              <a:rPr lang="zh-CN" altLang="en-US" sz="2400" dirty="0" smtClean="0">
                <a:solidFill>
                  <a:srgbClr val="200593"/>
                </a:solidFill>
                <a:latin typeface="微软雅黑" panose="020B0503020204020204" pitchFamily="34" charset="-122"/>
                <a:ea typeface="微软雅黑" panose="020B0503020204020204" pitchFamily="34" charset="-122"/>
              </a:rPr>
              <a:t>申报材料</a:t>
            </a:r>
            <a:endParaRPr lang="zh-CN" altLang="en-US" sz="2400" dirty="0">
              <a:solidFill>
                <a:srgbClr val="200593"/>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3113591" y="3737553"/>
            <a:ext cx="4212236" cy="461665"/>
          </a:xfrm>
          <a:prstGeom prst="rect">
            <a:avLst/>
          </a:prstGeom>
          <a:noFill/>
        </p:spPr>
        <p:txBody>
          <a:bodyPr wrap="square" rtlCol="0">
            <a:spAutoFit/>
          </a:bodyPr>
          <a:lstStyle/>
          <a:p>
            <a:r>
              <a:rPr lang="zh-CN" altLang="en-US" sz="2400" dirty="0" smtClean="0">
                <a:solidFill>
                  <a:srgbClr val="200593"/>
                </a:solidFill>
                <a:latin typeface="微软雅黑" panose="020B0503020204020204" pitchFamily="34" charset="-122"/>
                <a:ea typeface="微软雅黑" panose="020B0503020204020204" pitchFamily="34" charset="-122"/>
              </a:rPr>
              <a:t>第</a:t>
            </a:r>
            <a:r>
              <a:rPr lang="en-US" altLang="zh-CN" sz="2400" dirty="0" smtClean="0">
                <a:solidFill>
                  <a:srgbClr val="200593"/>
                </a:solidFill>
                <a:latin typeface="微软雅黑" panose="020B0503020204020204" pitchFamily="34" charset="-122"/>
                <a:ea typeface="微软雅黑" panose="020B0503020204020204" pitchFamily="34" charset="-122"/>
              </a:rPr>
              <a:t>4</a:t>
            </a:r>
            <a:r>
              <a:rPr lang="zh-CN" altLang="en-US" sz="2400" dirty="0" smtClean="0">
                <a:solidFill>
                  <a:srgbClr val="200593"/>
                </a:solidFill>
                <a:latin typeface="微软雅黑" panose="020B0503020204020204" pitchFamily="34" charset="-122"/>
                <a:ea typeface="微软雅黑" panose="020B0503020204020204" pitchFamily="34" charset="-122"/>
              </a:rPr>
              <a:t>节     账务</a:t>
            </a:r>
            <a:r>
              <a:rPr lang="zh-CN" altLang="en-US" sz="2400" dirty="0">
                <a:solidFill>
                  <a:srgbClr val="200593"/>
                </a:solidFill>
                <a:latin typeface="微软雅黑" panose="020B0503020204020204" pitchFamily="34" charset="-122"/>
                <a:ea typeface="微软雅黑" panose="020B0503020204020204" pitchFamily="34" charset="-122"/>
              </a:rPr>
              <a:t>处理 </a:t>
            </a:r>
          </a:p>
        </p:txBody>
      </p:sp>
      <p:grpSp>
        <p:nvGrpSpPr>
          <p:cNvPr id="6" name="组合 5"/>
          <p:cNvGrpSpPr/>
          <p:nvPr/>
        </p:nvGrpSpPr>
        <p:grpSpPr>
          <a:xfrm>
            <a:off x="-1" y="-7067"/>
            <a:ext cx="12192001" cy="6820873"/>
            <a:chOff x="-1" y="-7067"/>
            <a:chExt cx="12192001" cy="6820873"/>
          </a:xfrm>
        </p:grpSpPr>
        <p:grpSp>
          <p:nvGrpSpPr>
            <p:cNvPr id="31" name="组合 30"/>
            <p:cNvGrpSpPr/>
            <p:nvPr/>
          </p:nvGrpSpPr>
          <p:grpSpPr>
            <a:xfrm>
              <a:off x="0" y="-7067"/>
              <a:ext cx="12192000" cy="6820873"/>
              <a:chOff x="0" y="-7067"/>
              <a:chExt cx="12192000" cy="6820873"/>
            </a:xfrm>
          </p:grpSpPr>
          <p:grpSp>
            <p:nvGrpSpPr>
              <p:cNvPr id="4" name="组合 3"/>
              <p:cNvGrpSpPr/>
              <p:nvPr/>
            </p:nvGrpSpPr>
            <p:grpSpPr>
              <a:xfrm>
                <a:off x="0" y="-7067"/>
                <a:ext cx="12192000" cy="6820873"/>
                <a:chOff x="838200" y="685800"/>
                <a:chExt cx="8470476" cy="4724400"/>
              </a:xfrm>
            </p:grpSpPr>
            <p:sp>
              <p:nvSpPr>
                <p:cNvPr id="7"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8" name="矩形 7"/>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28" name="组合 27"/>
              <p:cNvGrpSpPr/>
              <p:nvPr/>
            </p:nvGrpSpPr>
            <p:grpSpPr>
              <a:xfrm>
                <a:off x="0" y="-998"/>
                <a:ext cx="12192000" cy="871737"/>
                <a:chOff x="0" y="0"/>
                <a:chExt cx="12192000" cy="871737"/>
              </a:xfrm>
            </p:grpSpPr>
            <p:sp>
              <p:nvSpPr>
                <p:cNvPr id="2" name="矩形 1"/>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4" name="流程图: 手动输入 33"/>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流程图: 手动输入 34"/>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6" name="文本框 35"/>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37" name="文本框 36"/>
          <p:cNvSpPr txBox="1"/>
          <p:nvPr/>
        </p:nvSpPr>
        <p:spPr>
          <a:xfrm>
            <a:off x="492369" y="452790"/>
            <a:ext cx="1621448" cy="461665"/>
          </a:xfrm>
          <a:prstGeom prst="rect">
            <a:avLst/>
          </a:prstGeom>
          <a:noFill/>
        </p:spPr>
        <p:txBody>
          <a:bodyPr wrap="square" rtlCol="0">
            <a:spAutoFit/>
          </a:bodyPr>
          <a:lstStyle/>
          <a:p>
            <a:r>
              <a:rPr lang="zh-CN" altLang="en-US" sz="2400" b="1" dirty="0" smtClean="0">
                <a:solidFill>
                  <a:schemeClr val="bg1"/>
                </a:solidFill>
                <a:latin typeface="微软雅黑" panose="020B0503020204020204" pitchFamily="34" charset="-122"/>
                <a:ea typeface="微软雅黑" panose="020B0503020204020204" pitchFamily="34" charset="-122"/>
              </a:rPr>
              <a:t>目    录</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nvGrpSpPr>
          <p:cNvPr id="38" name="组合 37"/>
          <p:cNvGrpSpPr/>
          <p:nvPr/>
        </p:nvGrpSpPr>
        <p:grpSpPr>
          <a:xfrm>
            <a:off x="8512333" y="6068291"/>
            <a:ext cx="3679667" cy="718736"/>
            <a:chOff x="8151262" y="-28617"/>
            <a:chExt cx="3679667" cy="738197"/>
          </a:xfrm>
        </p:grpSpPr>
        <p:pic>
          <p:nvPicPr>
            <p:cNvPr id="39" name="图片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40" name="文本框 39"/>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41"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Tree>
    <p:extLst>
      <p:ext uri="{BB962C8B-B14F-4D97-AF65-F5344CB8AC3E}">
        <p14:creationId xmlns:p14="http://schemas.microsoft.com/office/powerpoint/2010/main" val="394931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50466" y="-7067"/>
            <a:ext cx="12242466" cy="6820873"/>
            <a:chOff x="-50466" y="-7067"/>
            <a:chExt cx="12242466" cy="6820873"/>
          </a:xfrm>
        </p:grpSpPr>
        <p:grpSp>
          <p:nvGrpSpPr>
            <p:cNvPr id="21" name="组合 20"/>
            <p:cNvGrpSpPr/>
            <p:nvPr/>
          </p:nvGrpSpPr>
          <p:grpSpPr>
            <a:xfrm>
              <a:off x="-1" y="-7067"/>
              <a:ext cx="12192001" cy="6820873"/>
              <a:chOff x="-1" y="-7067"/>
              <a:chExt cx="12192001" cy="6820873"/>
            </a:xfrm>
          </p:grpSpPr>
          <p:grpSp>
            <p:nvGrpSpPr>
              <p:cNvPr id="28" name="组合 27"/>
              <p:cNvGrpSpPr/>
              <p:nvPr/>
            </p:nvGrpSpPr>
            <p:grpSpPr>
              <a:xfrm>
                <a:off x="0" y="-7067"/>
                <a:ext cx="12192000" cy="6820873"/>
                <a:chOff x="0" y="-7067"/>
                <a:chExt cx="12192000" cy="6820873"/>
              </a:xfrm>
            </p:grpSpPr>
            <p:grpSp>
              <p:nvGrpSpPr>
                <p:cNvPr id="31" name="组合 30"/>
                <p:cNvGrpSpPr/>
                <p:nvPr/>
              </p:nvGrpSpPr>
              <p:grpSpPr>
                <a:xfrm>
                  <a:off x="0" y="-7067"/>
                  <a:ext cx="12192000" cy="6820873"/>
                  <a:chOff x="838200" y="685800"/>
                  <a:chExt cx="8470476" cy="4724400"/>
                </a:xfrm>
              </p:grpSpPr>
              <p:sp>
                <p:nvSpPr>
                  <p:cNvPr id="35"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6" name="矩形 35"/>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2" name="组合 31"/>
                <p:cNvGrpSpPr/>
                <p:nvPr/>
              </p:nvGrpSpPr>
              <p:grpSpPr>
                <a:xfrm>
                  <a:off x="0" y="-998"/>
                  <a:ext cx="12192000" cy="871737"/>
                  <a:chOff x="0" y="0"/>
                  <a:chExt cx="12192000" cy="871737"/>
                </a:xfrm>
              </p:grpSpPr>
              <p:sp>
                <p:nvSpPr>
                  <p:cNvPr id="33" name="矩形 32"/>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流程图: 手动输入 28"/>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流程图: 手动输入 29"/>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3" name="文本框 22"/>
            <p:cNvSpPr txBox="1"/>
            <p:nvPr/>
          </p:nvSpPr>
          <p:spPr>
            <a:xfrm>
              <a:off x="-3" y="480926"/>
              <a:ext cx="2518119"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3.</a:t>
              </a:r>
              <a:r>
                <a:rPr lang="zh-CN" altLang="en-US" sz="2000" b="1" dirty="0" smtClean="0">
                  <a:solidFill>
                    <a:schemeClr val="bg1"/>
                  </a:solidFill>
                  <a:latin typeface="微软雅黑" panose="020B0503020204020204" pitchFamily="34" charset="-122"/>
                  <a:ea typeface="微软雅黑" panose="020B0503020204020204" pitchFamily="34" charset="-122"/>
                </a:rPr>
                <a:t>资产核实</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8512333" y="6068291"/>
              <a:ext cx="3679667" cy="718736"/>
              <a:chOff x="8151262" y="-28617"/>
              <a:chExt cx="3679667" cy="738197"/>
            </a:xfrm>
          </p:grpSpPr>
          <p:pic>
            <p:nvPicPr>
              <p:cNvPr id="26" name="图片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7" name="文本框 26"/>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grpSp>
        <p:nvGrpSpPr>
          <p:cNvPr id="56" name="组合 55"/>
          <p:cNvGrpSpPr/>
          <p:nvPr/>
        </p:nvGrpSpPr>
        <p:grpSpPr>
          <a:xfrm>
            <a:off x="2624602" y="1651027"/>
            <a:ext cx="8615953" cy="4200525"/>
            <a:chOff x="911225" y="1916113"/>
            <a:chExt cx="8108950" cy="4200525"/>
          </a:xfrm>
        </p:grpSpPr>
        <p:grpSp>
          <p:nvGrpSpPr>
            <p:cNvPr id="37" name="Group 2"/>
            <p:cNvGrpSpPr>
              <a:grpSpLocks/>
            </p:cNvGrpSpPr>
            <p:nvPr/>
          </p:nvGrpSpPr>
          <p:grpSpPr bwMode="auto">
            <a:xfrm>
              <a:off x="911225" y="1916113"/>
              <a:ext cx="8108950" cy="4200525"/>
              <a:chOff x="436" y="1207"/>
              <a:chExt cx="5384" cy="2646"/>
            </a:xfrm>
          </p:grpSpPr>
          <p:sp>
            <p:nvSpPr>
              <p:cNvPr id="38" name="AutoShape 3"/>
              <p:cNvSpPr>
                <a:spLocks noChangeArrowheads="1"/>
              </p:cNvSpPr>
              <p:nvPr/>
            </p:nvSpPr>
            <p:spPr bwMode="auto">
              <a:xfrm rot="-5400000">
                <a:off x="2925" y="-1282"/>
                <a:ext cx="396" cy="5374"/>
              </a:xfrm>
              <a:prstGeom prst="chevron">
                <a:avLst>
                  <a:gd name="adj" fmla="val 100000"/>
                </a:avLst>
              </a:prstGeom>
              <a:solidFill>
                <a:schemeClr val="hlink"/>
              </a:solidFill>
              <a:ln w="222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grpSp>
            <p:nvGrpSpPr>
              <p:cNvPr id="39" name="Group 4"/>
              <p:cNvGrpSpPr>
                <a:grpSpLocks/>
              </p:cNvGrpSpPr>
              <p:nvPr/>
            </p:nvGrpSpPr>
            <p:grpSpPr bwMode="auto">
              <a:xfrm>
                <a:off x="746" y="1644"/>
                <a:ext cx="4766" cy="70"/>
                <a:chOff x="714" y="1710"/>
                <a:chExt cx="4830" cy="69"/>
              </a:xfrm>
            </p:grpSpPr>
            <p:sp>
              <p:nvSpPr>
                <p:cNvPr id="51" name="Line 5"/>
                <p:cNvSpPr>
                  <a:spLocks noChangeShapeType="1"/>
                </p:cNvSpPr>
                <p:nvPr/>
              </p:nvSpPr>
              <p:spPr bwMode="auto">
                <a:xfrm>
                  <a:off x="714" y="1710"/>
                  <a:ext cx="4830" cy="0"/>
                </a:xfrm>
                <a:prstGeom prst="line">
                  <a:avLst/>
                </a:prstGeom>
                <a:noFill/>
                <a:ln w="222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52" name="Line 6"/>
                <p:cNvSpPr>
                  <a:spLocks noChangeShapeType="1"/>
                </p:cNvSpPr>
                <p:nvPr/>
              </p:nvSpPr>
              <p:spPr bwMode="auto">
                <a:xfrm>
                  <a:off x="714" y="1779"/>
                  <a:ext cx="4830" cy="0"/>
                </a:xfrm>
                <a:prstGeom prst="line">
                  <a:avLst/>
                </a:prstGeom>
                <a:noFill/>
                <a:ln w="222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grpSp>
          <p:grpSp>
            <p:nvGrpSpPr>
              <p:cNvPr id="40" name="Group 7"/>
              <p:cNvGrpSpPr>
                <a:grpSpLocks/>
              </p:cNvGrpSpPr>
              <p:nvPr/>
            </p:nvGrpSpPr>
            <p:grpSpPr bwMode="auto">
              <a:xfrm>
                <a:off x="438" y="3709"/>
                <a:ext cx="5382" cy="144"/>
                <a:chOff x="438" y="3709"/>
                <a:chExt cx="5382" cy="144"/>
              </a:xfrm>
            </p:grpSpPr>
            <p:sp>
              <p:nvSpPr>
                <p:cNvPr id="41" name="Line 8"/>
                <p:cNvSpPr>
                  <a:spLocks noChangeShapeType="1"/>
                </p:cNvSpPr>
                <p:nvPr/>
              </p:nvSpPr>
              <p:spPr bwMode="auto">
                <a:xfrm>
                  <a:off x="802" y="3709"/>
                  <a:ext cx="4654" cy="0"/>
                </a:xfrm>
                <a:prstGeom prst="line">
                  <a:avLst/>
                </a:prstGeom>
                <a:noFill/>
                <a:ln w="222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42" name="Line 9"/>
                <p:cNvSpPr>
                  <a:spLocks noChangeShapeType="1"/>
                </p:cNvSpPr>
                <p:nvPr/>
              </p:nvSpPr>
              <p:spPr bwMode="auto">
                <a:xfrm>
                  <a:off x="626" y="3781"/>
                  <a:ext cx="5006" cy="0"/>
                </a:xfrm>
                <a:prstGeom prst="line">
                  <a:avLst/>
                </a:prstGeom>
                <a:noFill/>
                <a:ln w="222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sp>
              <p:nvSpPr>
                <p:cNvPr id="43" name="Line 10"/>
                <p:cNvSpPr>
                  <a:spLocks noChangeShapeType="1"/>
                </p:cNvSpPr>
                <p:nvPr/>
              </p:nvSpPr>
              <p:spPr bwMode="auto">
                <a:xfrm>
                  <a:off x="438" y="3853"/>
                  <a:ext cx="5382" cy="0"/>
                </a:xfrm>
                <a:prstGeom prst="line">
                  <a:avLst/>
                </a:prstGeom>
                <a:noFill/>
                <a:ln w="222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grpSp>
        </p:grpSp>
        <p:sp>
          <p:nvSpPr>
            <p:cNvPr id="53" name="Rectangle 18"/>
            <p:cNvSpPr>
              <a:spLocks noChangeArrowheads="1"/>
            </p:cNvSpPr>
            <p:nvPr/>
          </p:nvSpPr>
          <p:spPr bwMode="auto">
            <a:xfrm>
              <a:off x="1108827" y="2847975"/>
              <a:ext cx="1587657" cy="2924175"/>
            </a:xfrm>
            <a:prstGeom prst="rect">
              <a:avLst/>
            </a:prstGeom>
            <a:solidFill>
              <a:srgbClr val="D9D9D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dirty="0"/>
            </a:p>
          </p:txBody>
        </p:sp>
        <p:sp>
          <p:nvSpPr>
            <p:cNvPr id="54" name="Rectangle 19"/>
            <p:cNvSpPr>
              <a:spLocks noChangeArrowheads="1"/>
            </p:cNvSpPr>
            <p:nvPr/>
          </p:nvSpPr>
          <p:spPr bwMode="auto">
            <a:xfrm>
              <a:off x="2752346" y="2847975"/>
              <a:ext cx="4438606" cy="2924175"/>
            </a:xfrm>
            <a:prstGeom prst="rect">
              <a:avLst/>
            </a:prstGeom>
            <a:solidFill>
              <a:srgbClr val="D9D9D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5" name="Rectangle 20"/>
            <p:cNvSpPr>
              <a:spLocks noChangeArrowheads="1"/>
            </p:cNvSpPr>
            <p:nvPr/>
          </p:nvSpPr>
          <p:spPr bwMode="auto">
            <a:xfrm>
              <a:off x="7254980" y="2891974"/>
              <a:ext cx="1713337" cy="2924175"/>
            </a:xfrm>
            <a:prstGeom prst="rect">
              <a:avLst/>
            </a:prstGeom>
            <a:solidFill>
              <a:srgbClr val="D9D9D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grpSp>
      <p:sp>
        <p:nvSpPr>
          <p:cNvPr id="57" name="Rectangle 4"/>
          <p:cNvSpPr>
            <a:spLocks noChangeArrowheads="1"/>
          </p:cNvSpPr>
          <p:nvPr/>
        </p:nvSpPr>
        <p:spPr bwMode="auto">
          <a:xfrm>
            <a:off x="2652269" y="1156682"/>
            <a:ext cx="8615953" cy="438150"/>
          </a:xfrm>
          <a:prstGeom prst="rect">
            <a:avLst/>
          </a:prstGeom>
          <a:solidFill>
            <a:srgbClr val="2E75B6"/>
          </a:solidFill>
          <a:ln>
            <a:noFill/>
          </a:ln>
          <a:effectLst>
            <a:outerShdw dist="35921" dir="2700000" algn="ctr" rotWithShape="0">
              <a:schemeClr val="bg2"/>
            </a:outerShdw>
          </a:effectLst>
          <a:extLst>
            <a:ext uri="{91240B29-F687-4F45-9708-019B960494DF}">
              <a14:hiddenLine xmlns:a14="http://schemas.microsoft.com/office/drawing/2010/main" w="6350">
                <a:solidFill>
                  <a:schemeClr val="tx1"/>
                </a:solidFill>
                <a:miter lim="800000"/>
                <a:headEnd/>
                <a:tailEnd/>
              </a14:hiddenLine>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8" name="Text Box 5"/>
          <p:cNvSpPr txBox="1">
            <a:spLocks noChangeArrowheads="1"/>
          </p:cNvSpPr>
          <p:nvPr/>
        </p:nvSpPr>
        <p:spPr bwMode="auto">
          <a:xfrm>
            <a:off x="3285619" y="1220281"/>
            <a:ext cx="7355228" cy="307777"/>
          </a:xfrm>
          <a:prstGeom prst="rect">
            <a:avLst/>
          </a:prstGeom>
          <a:solidFill>
            <a:srgbClr val="2E75B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zh-CN" sz="2000" dirty="0" smtClean="0">
                <a:solidFill>
                  <a:schemeClr val="bg1"/>
                </a:solidFill>
                <a:latin typeface="微软雅黑" panose="020B0503020204020204" pitchFamily="34" charset="-122"/>
                <a:ea typeface="微软雅黑" panose="020B0503020204020204" pitchFamily="34" charset="-122"/>
              </a:rPr>
              <a:t>资</a:t>
            </a:r>
            <a:r>
              <a:rPr lang="zh-CN" altLang="en-US" sz="2000" dirty="0" smtClean="0">
                <a:solidFill>
                  <a:schemeClr val="bg1"/>
                </a:solidFill>
                <a:latin typeface="微软雅黑" panose="020B0503020204020204" pitchFamily="34" charset="-122"/>
                <a:ea typeface="微软雅黑" panose="020B0503020204020204" pitchFamily="34" charset="-122"/>
              </a:rPr>
              <a:t>产核实的管理权限</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59" name="Rectangle 7"/>
          <p:cNvSpPr>
            <a:spLocks noChangeArrowheads="1"/>
          </p:cNvSpPr>
          <p:nvPr/>
        </p:nvSpPr>
        <p:spPr bwMode="auto">
          <a:xfrm>
            <a:off x="2862225" y="2651061"/>
            <a:ext cx="1718612" cy="2800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lgn="ctr">
              <a:defRPr/>
            </a:pPr>
            <a:r>
              <a:rPr lang="zh-CN" altLang="en-US" sz="2000" dirty="0">
                <a:solidFill>
                  <a:schemeClr val="tx1"/>
                </a:solidFill>
                <a:latin typeface="微软雅黑" panose="020B0503020204020204" pitchFamily="34" charset="-122"/>
                <a:ea typeface="微软雅黑" panose="020B0503020204020204" pitchFamily="34" charset="-122"/>
              </a:rPr>
              <a:t>资产盘</a:t>
            </a:r>
            <a:r>
              <a:rPr lang="zh-CN" altLang="en-US" sz="2000" dirty="0" smtClean="0">
                <a:solidFill>
                  <a:schemeClr val="tx1"/>
                </a:solidFill>
                <a:latin typeface="微软雅黑" panose="020B0503020204020204" pitchFamily="34" charset="-122"/>
                <a:ea typeface="微软雅黑" panose="020B0503020204020204" pitchFamily="34" charset="-122"/>
              </a:rPr>
              <a:t>盈</a:t>
            </a:r>
            <a:endParaRPr lang="en-US" altLang="zh-CN" sz="2000" dirty="0" smtClean="0">
              <a:solidFill>
                <a:schemeClr val="tx1"/>
              </a:solidFill>
              <a:latin typeface="微软雅黑" panose="020B0503020204020204" pitchFamily="34" charset="-122"/>
              <a:ea typeface="微软雅黑" panose="020B0503020204020204" pitchFamily="34" charset="-122"/>
            </a:endParaRPr>
          </a:p>
          <a:p>
            <a:pPr marL="0" indent="0">
              <a:defRPr/>
            </a:pPr>
            <a:r>
              <a:rPr lang="zh-CN" altLang="en-US" sz="1800" b="0" dirty="0" smtClean="0">
                <a:solidFill>
                  <a:schemeClr val="tx1"/>
                </a:solidFill>
                <a:latin typeface="微软雅黑" panose="020B0503020204020204" pitchFamily="34" charset="-122"/>
                <a:ea typeface="微软雅黑" panose="020B0503020204020204" pitchFamily="34" charset="-122"/>
              </a:rPr>
              <a:t>单位</a:t>
            </a:r>
            <a:r>
              <a:rPr lang="zh-CN" altLang="en-US" sz="1800" b="0" dirty="0">
                <a:solidFill>
                  <a:schemeClr val="tx1"/>
                </a:solidFill>
                <a:latin typeface="微软雅黑" panose="020B0503020204020204" pitchFamily="34" charset="-122"/>
                <a:ea typeface="微软雅黑" panose="020B0503020204020204" pitchFamily="34" charset="-122"/>
              </a:rPr>
              <a:t>应当按照财务、会计制度的有关规定确定价值，并在资产清查工作报告中予以说明，</a:t>
            </a:r>
            <a:r>
              <a:rPr lang="zh-CN" altLang="en-US" sz="1800" b="0" dirty="0">
                <a:latin typeface="微软雅黑" panose="020B0503020204020204" pitchFamily="34" charset="-122"/>
                <a:ea typeface="微软雅黑" panose="020B0503020204020204" pitchFamily="34" charset="-122"/>
              </a:rPr>
              <a:t>报经</a:t>
            </a:r>
            <a:r>
              <a:rPr lang="zh-CN" altLang="en-US" sz="1800" b="0" dirty="0">
                <a:solidFill>
                  <a:srgbClr val="FF0000"/>
                </a:solidFill>
                <a:latin typeface="微软雅黑" panose="020B0503020204020204" pitchFamily="34" charset="-122"/>
                <a:ea typeface="微软雅黑" panose="020B0503020204020204" pitchFamily="34" charset="-122"/>
              </a:rPr>
              <a:t>主管部门批准</a:t>
            </a:r>
            <a:r>
              <a:rPr lang="zh-CN" altLang="en-US" sz="1800" b="0" dirty="0">
                <a:latin typeface="微软雅黑" panose="020B0503020204020204" pitchFamily="34" charset="-122"/>
                <a:ea typeface="微软雅黑" panose="020B0503020204020204" pitchFamily="34" charset="-122"/>
              </a:rPr>
              <a:t>，并</a:t>
            </a:r>
            <a:r>
              <a:rPr lang="zh-CN" altLang="en-US" sz="1800" b="0" dirty="0">
                <a:solidFill>
                  <a:srgbClr val="FF0000"/>
                </a:solidFill>
                <a:latin typeface="微软雅黑" panose="020B0503020204020204" pitchFamily="34" charset="-122"/>
                <a:ea typeface="微软雅黑" panose="020B0503020204020204" pitchFamily="34" charset="-122"/>
              </a:rPr>
              <a:t>报财政部备案</a:t>
            </a:r>
            <a:r>
              <a:rPr lang="zh-CN" altLang="en-US" sz="1800" b="0" dirty="0">
                <a:latin typeface="微软雅黑" panose="020B0503020204020204" pitchFamily="34" charset="-122"/>
                <a:ea typeface="微软雅黑" panose="020B0503020204020204" pitchFamily="34" charset="-122"/>
              </a:rPr>
              <a:t>后调整有关账目。</a:t>
            </a:r>
            <a:endParaRPr lang="zh-CN" altLang="en-US" sz="2000" b="0" dirty="0">
              <a:latin typeface="微软雅黑" panose="020B0503020204020204" pitchFamily="34" charset="-122"/>
              <a:ea typeface="微软雅黑" panose="020B0503020204020204" pitchFamily="34" charset="-122"/>
            </a:endParaRPr>
          </a:p>
        </p:txBody>
      </p:sp>
      <p:sp>
        <p:nvSpPr>
          <p:cNvPr id="60" name="Rectangle 7"/>
          <p:cNvSpPr>
            <a:spLocks noChangeArrowheads="1"/>
          </p:cNvSpPr>
          <p:nvPr/>
        </p:nvSpPr>
        <p:spPr bwMode="auto">
          <a:xfrm>
            <a:off x="4720856" y="2665233"/>
            <a:ext cx="4576106" cy="275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lgn="ctr">
              <a:defRPr/>
            </a:pPr>
            <a:r>
              <a:rPr lang="zh-CN" altLang="en-US" sz="2000" dirty="0" smtClean="0">
                <a:latin typeface="微软雅黑" panose="020B0503020204020204" pitchFamily="34" charset="-122"/>
                <a:ea typeface="微软雅黑" panose="020B0503020204020204" pitchFamily="34" charset="-122"/>
              </a:rPr>
              <a:t>资产损失</a:t>
            </a:r>
            <a:endParaRPr lang="en-US" altLang="zh-CN" sz="2000" dirty="0" smtClean="0">
              <a:latin typeface="微软雅黑" panose="020B0503020204020204" pitchFamily="34" charset="-122"/>
              <a:ea typeface="微软雅黑" panose="020B0503020204020204" pitchFamily="34" charset="-122"/>
            </a:endParaRPr>
          </a:p>
          <a:p>
            <a:pPr marL="0" indent="0">
              <a:spcAft>
                <a:spcPts val="600"/>
              </a:spcAft>
              <a:defRPr/>
            </a:pPr>
            <a:r>
              <a:rPr lang="zh-CN" altLang="en-US" sz="1800" b="0" dirty="0">
                <a:solidFill>
                  <a:schemeClr val="tx1"/>
                </a:solidFill>
                <a:latin typeface="微软雅黑" panose="020B0503020204020204" pitchFamily="34" charset="-122"/>
                <a:ea typeface="微软雅黑" panose="020B0503020204020204" pitchFamily="34" charset="-122"/>
              </a:rPr>
              <a:t>货币性资产损失核销、对外投资</a:t>
            </a:r>
            <a:r>
              <a:rPr lang="zh-CN" altLang="en-US" sz="1800" b="0" dirty="0">
                <a:latin typeface="微软雅黑" panose="020B0503020204020204" pitchFamily="34" charset="-122"/>
                <a:ea typeface="微软雅黑" panose="020B0503020204020204" pitchFamily="34" charset="-122"/>
              </a:rPr>
              <a:t>损失，单位</a:t>
            </a:r>
            <a:r>
              <a:rPr lang="zh-CN" altLang="en-US" sz="1800" b="0" dirty="0">
                <a:solidFill>
                  <a:schemeClr val="tx1"/>
                </a:solidFill>
                <a:latin typeface="微软雅黑" panose="020B0503020204020204" pitchFamily="34" charset="-122"/>
                <a:ea typeface="微软雅黑" panose="020B0503020204020204" pitchFamily="34" charset="-122"/>
              </a:rPr>
              <a:t>应当</a:t>
            </a:r>
            <a:r>
              <a:rPr lang="zh-CN" altLang="en-US" sz="1800" b="0" dirty="0">
                <a:solidFill>
                  <a:srgbClr val="FF0000"/>
                </a:solidFill>
                <a:latin typeface="微软雅黑" panose="020B0503020204020204" pitchFamily="34" charset="-122"/>
                <a:ea typeface="微软雅黑" panose="020B0503020204020204" pitchFamily="34" charset="-122"/>
              </a:rPr>
              <a:t>逐级上报</a:t>
            </a:r>
            <a:r>
              <a:rPr lang="zh-CN" altLang="en-US" sz="1800" b="0" dirty="0">
                <a:solidFill>
                  <a:schemeClr val="tx1"/>
                </a:solidFill>
                <a:latin typeface="微软雅黑" panose="020B0503020204020204" pitchFamily="34" charset="-122"/>
                <a:ea typeface="微软雅黑" panose="020B0503020204020204" pitchFamily="34" charset="-122"/>
              </a:rPr>
              <a:t>，经财政部批准后调整有关</a:t>
            </a:r>
            <a:r>
              <a:rPr lang="zh-CN" altLang="en-US" sz="1800" b="0" dirty="0" smtClean="0">
                <a:solidFill>
                  <a:schemeClr val="tx1"/>
                </a:solidFill>
                <a:latin typeface="微软雅黑" panose="020B0503020204020204" pitchFamily="34" charset="-122"/>
                <a:ea typeface="微软雅黑" panose="020B0503020204020204" pitchFamily="34" charset="-122"/>
              </a:rPr>
              <a:t>账目。</a:t>
            </a:r>
            <a:endParaRPr lang="en-US" altLang="zh-CN" sz="1800" b="0" dirty="0" smtClean="0">
              <a:solidFill>
                <a:schemeClr val="tx1"/>
              </a:solidFill>
              <a:latin typeface="微软雅黑" panose="020B0503020204020204" pitchFamily="34" charset="-122"/>
              <a:ea typeface="微软雅黑" panose="020B0503020204020204" pitchFamily="34" charset="-122"/>
            </a:endParaRPr>
          </a:p>
          <a:p>
            <a:pPr marL="0" indent="0">
              <a:spcAft>
                <a:spcPts val="600"/>
              </a:spcAft>
              <a:defRPr/>
            </a:pPr>
            <a:r>
              <a:rPr lang="zh-CN" altLang="zh-CN" sz="1800" b="0" dirty="0">
                <a:solidFill>
                  <a:schemeClr val="tx1"/>
                </a:solidFill>
                <a:latin typeface="微软雅黑" panose="020B0503020204020204" pitchFamily="34" charset="-122"/>
                <a:ea typeface="微软雅黑" panose="020B0503020204020204" pitchFamily="34" charset="-122"/>
              </a:rPr>
              <a:t>房屋构筑物、土地和车辆损失，</a:t>
            </a:r>
            <a:r>
              <a:rPr lang="zh-CN" altLang="zh-CN" sz="1800" b="0" dirty="0">
                <a:latin typeface="微软雅黑" panose="020B0503020204020204" pitchFamily="34" charset="-122"/>
                <a:ea typeface="微软雅黑" panose="020B0503020204020204" pitchFamily="34" charset="-122"/>
              </a:rPr>
              <a:t>单位应当</a:t>
            </a:r>
            <a:r>
              <a:rPr lang="zh-CN" altLang="zh-CN" sz="1800" b="0" dirty="0">
                <a:solidFill>
                  <a:srgbClr val="FF0000"/>
                </a:solidFill>
                <a:latin typeface="微软雅黑" panose="020B0503020204020204" pitchFamily="34" charset="-122"/>
                <a:ea typeface="微软雅黑" panose="020B0503020204020204" pitchFamily="34" charset="-122"/>
              </a:rPr>
              <a:t>逐级上报</a:t>
            </a:r>
            <a:r>
              <a:rPr lang="zh-CN" altLang="zh-CN" sz="1800" b="0" dirty="0">
                <a:latin typeface="微软雅黑" panose="020B0503020204020204" pitchFamily="34" charset="-122"/>
                <a:ea typeface="微软雅黑" panose="020B0503020204020204" pitchFamily="34" charset="-122"/>
              </a:rPr>
              <a:t>，经财政部批准后核销。</a:t>
            </a:r>
            <a:endParaRPr lang="en-US" altLang="zh-CN" sz="1800" b="0" dirty="0">
              <a:latin typeface="微软雅黑" panose="020B0503020204020204" pitchFamily="34" charset="-122"/>
              <a:ea typeface="微软雅黑" panose="020B0503020204020204" pitchFamily="34" charset="-122"/>
            </a:endParaRPr>
          </a:p>
          <a:p>
            <a:pPr marL="0" indent="0">
              <a:spcAft>
                <a:spcPts val="600"/>
              </a:spcAft>
              <a:defRPr/>
            </a:pPr>
            <a:r>
              <a:rPr lang="zh-CN" altLang="zh-CN" sz="1800" b="0" dirty="0" smtClean="0">
                <a:solidFill>
                  <a:schemeClr val="tx1"/>
                </a:solidFill>
                <a:latin typeface="微软雅黑" panose="020B0503020204020204" pitchFamily="34" charset="-122"/>
                <a:ea typeface="微软雅黑" panose="020B0503020204020204" pitchFamily="34" charset="-122"/>
              </a:rPr>
              <a:t>固定资产</a:t>
            </a:r>
            <a:r>
              <a:rPr lang="zh-CN" altLang="zh-CN" sz="1800" b="0" dirty="0">
                <a:solidFill>
                  <a:schemeClr val="tx1"/>
                </a:solidFill>
                <a:latin typeface="微软雅黑" panose="020B0503020204020204" pitchFamily="34" charset="-122"/>
                <a:ea typeface="微软雅黑" panose="020B0503020204020204" pitchFamily="34" charset="-122"/>
              </a:rPr>
              <a:t>、无形资产和存货损失，</a:t>
            </a:r>
            <a:r>
              <a:rPr lang="zh-CN" altLang="zh-CN" sz="1800" b="0" dirty="0">
                <a:latin typeface="微软雅黑" panose="020B0503020204020204" pitchFamily="34" charset="-122"/>
                <a:ea typeface="微软雅黑" panose="020B0503020204020204" pitchFamily="34" charset="-122"/>
              </a:rPr>
              <a:t>按照现行管理制度中规定的</a:t>
            </a:r>
            <a:r>
              <a:rPr lang="zh-CN" altLang="zh-CN" sz="1800" b="0" dirty="0">
                <a:solidFill>
                  <a:srgbClr val="FF0000"/>
                </a:solidFill>
                <a:latin typeface="微软雅黑" panose="020B0503020204020204" pitchFamily="34" charset="-122"/>
                <a:ea typeface="微软雅黑" panose="020B0503020204020204" pitchFamily="34" charset="-122"/>
              </a:rPr>
              <a:t>资产处置权限</a:t>
            </a:r>
            <a:r>
              <a:rPr lang="zh-CN" altLang="zh-CN" sz="1800" b="0" dirty="0">
                <a:latin typeface="微软雅黑" panose="020B0503020204020204" pitchFamily="34" charset="-122"/>
                <a:ea typeface="微软雅黑" panose="020B0503020204020204" pitchFamily="34" charset="-122"/>
              </a:rPr>
              <a:t>进行审批</a:t>
            </a:r>
            <a:r>
              <a:rPr lang="zh-CN" altLang="zh-CN" sz="1800" b="0" dirty="0" smtClean="0">
                <a:latin typeface="微软雅黑" panose="020B0503020204020204" pitchFamily="34" charset="-122"/>
                <a:ea typeface="微软雅黑" panose="020B0503020204020204" pitchFamily="34" charset="-122"/>
              </a:rPr>
              <a:t>。</a:t>
            </a:r>
            <a:endParaRPr lang="en-US" altLang="zh-CN" sz="1800" b="0" dirty="0" smtClean="0">
              <a:latin typeface="微软雅黑" panose="020B0503020204020204" pitchFamily="34" charset="-122"/>
              <a:ea typeface="微软雅黑" panose="020B0503020204020204" pitchFamily="34" charset="-122"/>
            </a:endParaRPr>
          </a:p>
          <a:p>
            <a:pPr marL="0" indent="0">
              <a:spcAft>
                <a:spcPts val="600"/>
              </a:spcAft>
              <a:defRPr/>
            </a:pPr>
            <a:r>
              <a:rPr lang="zh-CN" altLang="zh-CN" sz="1800" b="0" dirty="0" smtClean="0">
                <a:solidFill>
                  <a:schemeClr val="tx1"/>
                </a:solidFill>
                <a:latin typeface="微软雅黑" panose="020B0503020204020204" pitchFamily="34" charset="-122"/>
                <a:ea typeface="微软雅黑" panose="020B0503020204020204" pitchFamily="34" charset="-122"/>
              </a:rPr>
              <a:t>其他固定资产、无形资产和存货的损失</a:t>
            </a:r>
            <a:r>
              <a:rPr lang="zh-CN" altLang="zh-CN" sz="1800" b="0" dirty="0" smtClean="0">
                <a:latin typeface="微软雅黑" panose="020B0503020204020204" pitchFamily="34" charset="-122"/>
                <a:ea typeface="微软雅黑" panose="020B0503020204020204" pitchFamily="34" charset="-122"/>
              </a:rPr>
              <a:t>，按照现行管理制度中规定的</a:t>
            </a:r>
            <a:r>
              <a:rPr lang="zh-CN" altLang="zh-CN" sz="1800" b="0" dirty="0" smtClean="0">
                <a:solidFill>
                  <a:srgbClr val="FF0000"/>
                </a:solidFill>
                <a:latin typeface="微软雅黑" panose="020B0503020204020204" pitchFamily="34" charset="-122"/>
                <a:ea typeface="微软雅黑" panose="020B0503020204020204" pitchFamily="34" charset="-122"/>
              </a:rPr>
              <a:t>资产处置权限</a:t>
            </a:r>
            <a:r>
              <a:rPr lang="zh-CN" altLang="zh-CN" sz="1800" b="0" dirty="0" smtClean="0">
                <a:latin typeface="微软雅黑" panose="020B0503020204020204" pitchFamily="34" charset="-122"/>
                <a:ea typeface="微软雅黑" panose="020B0503020204020204" pitchFamily="34" charset="-122"/>
              </a:rPr>
              <a:t>进行审批。</a:t>
            </a:r>
          </a:p>
        </p:txBody>
      </p:sp>
      <p:sp>
        <p:nvSpPr>
          <p:cNvPr id="61" name="Rectangle 7"/>
          <p:cNvSpPr>
            <a:spLocks noChangeArrowheads="1"/>
          </p:cNvSpPr>
          <p:nvPr/>
        </p:nvSpPr>
        <p:spPr bwMode="auto">
          <a:xfrm>
            <a:off x="9397616" y="2665233"/>
            <a:ext cx="1718612" cy="16927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lgn="ctr">
              <a:defRPr/>
            </a:pPr>
            <a:r>
              <a:rPr lang="zh-CN" altLang="en-US" sz="2000" dirty="0">
                <a:latin typeface="微软雅黑" panose="020B0503020204020204" pitchFamily="34" charset="-122"/>
                <a:ea typeface="微软雅黑" panose="020B0503020204020204" pitchFamily="34" charset="-122"/>
              </a:rPr>
              <a:t>资金</a:t>
            </a:r>
            <a:r>
              <a:rPr lang="zh-CN" altLang="en-US" sz="2000" dirty="0" smtClean="0">
                <a:latin typeface="微软雅黑" panose="020B0503020204020204" pitchFamily="34" charset="-122"/>
                <a:ea typeface="微软雅黑" panose="020B0503020204020204" pitchFamily="34" charset="-122"/>
              </a:rPr>
              <a:t>挂账</a:t>
            </a:r>
            <a:endParaRPr lang="en-US" altLang="zh-CN" sz="2000" dirty="0" smtClean="0">
              <a:latin typeface="微软雅黑" panose="020B0503020204020204" pitchFamily="34" charset="-122"/>
              <a:ea typeface="微软雅黑" panose="020B0503020204020204" pitchFamily="34" charset="-122"/>
            </a:endParaRPr>
          </a:p>
          <a:p>
            <a:pPr marL="0" indent="0">
              <a:defRPr/>
            </a:pPr>
            <a:endParaRPr lang="en-US" altLang="zh-CN" sz="1800" b="0" dirty="0" smtClean="0">
              <a:latin typeface="微软雅黑" panose="020B0503020204020204" pitchFamily="34" charset="-122"/>
              <a:ea typeface="微软雅黑" panose="020B0503020204020204" pitchFamily="34" charset="-122"/>
            </a:endParaRPr>
          </a:p>
          <a:p>
            <a:pPr marL="0" indent="0">
              <a:defRPr/>
            </a:pPr>
            <a:r>
              <a:rPr lang="zh-CN" altLang="en-US" sz="1800" b="0" dirty="0" smtClean="0">
                <a:latin typeface="微软雅黑" panose="020B0503020204020204" pitchFamily="34" charset="-122"/>
                <a:ea typeface="微软雅黑" panose="020B0503020204020204" pitchFamily="34" charset="-122"/>
              </a:rPr>
              <a:t>单位</a:t>
            </a:r>
            <a:r>
              <a:rPr lang="zh-CN" altLang="en-US" sz="1800" b="0" dirty="0">
                <a:latin typeface="微软雅黑" panose="020B0503020204020204" pitchFamily="34" charset="-122"/>
                <a:ea typeface="微软雅黑" panose="020B0503020204020204" pitchFamily="34" charset="-122"/>
              </a:rPr>
              <a:t>应当</a:t>
            </a:r>
            <a:r>
              <a:rPr lang="zh-CN" altLang="en-US" sz="1800" b="0" dirty="0">
                <a:solidFill>
                  <a:srgbClr val="FF0000"/>
                </a:solidFill>
                <a:latin typeface="微软雅黑" panose="020B0503020204020204" pitchFamily="34" charset="-122"/>
                <a:ea typeface="微软雅黑" panose="020B0503020204020204" pitchFamily="34" charset="-122"/>
              </a:rPr>
              <a:t>逐级上报</a:t>
            </a:r>
            <a:r>
              <a:rPr lang="zh-CN" altLang="en-US" sz="1800" b="0" dirty="0">
                <a:latin typeface="微软雅黑" panose="020B0503020204020204" pitchFamily="34" charset="-122"/>
                <a:ea typeface="微软雅黑" panose="020B0503020204020204" pitchFamily="34" charset="-122"/>
              </a:rPr>
              <a:t>，经</a:t>
            </a:r>
            <a:r>
              <a:rPr lang="zh-CN" altLang="en-US" sz="1800" b="0" dirty="0">
                <a:solidFill>
                  <a:srgbClr val="FF0000"/>
                </a:solidFill>
                <a:latin typeface="微软雅黑" panose="020B0503020204020204" pitchFamily="34" charset="-122"/>
                <a:ea typeface="微软雅黑" panose="020B0503020204020204" pitchFamily="34" charset="-122"/>
              </a:rPr>
              <a:t>财政部批准</a:t>
            </a:r>
            <a:r>
              <a:rPr lang="zh-CN" altLang="en-US" sz="1800" b="0" dirty="0">
                <a:latin typeface="微软雅黑" panose="020B0503020204020204" pitchFamily="34" charset="-122"/>
                <a:ea typeface="微软雅黑" panose="020B0503020204020204" pitchFamily="34" charset="-122"/>
              </a:rPr>
              <a:t>后调整有关账目。</a:t>
            </a:r>
          </a:p>
        </p:txBody>
      </p:sp>
    </p:spTree>
    <p:extLst>
      <p:ext uri="{BB962C8B-B14F-4D97-AF65-F5344CB8AC3E}">
        <p14:creationId xmlns:p14="http://schemas.microsoft.com/office/powerpoint/2010/main" val="11341293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50466" y="-7067"/>
            <a:ext cx="12242466" cy="6820873"/>
            <a:chOff x="-50466" y="-7067"/>
            <a:chExt cx="12242466" cy="6820873"/>
          </a:xfrm>
        </p:grpSpPr>
        <p:grpSp>
          <p:nvGrpSpPr>
            <p:cNvPr id="18" name="组合 17"/>
            <p:cNvGrpSpPr/>
            <p:nvPr/>
          </p:nvGrpSpPr>
          <p:grpSpPr>
            <a:xfrm>
              <a:off x="-1" y="-7067"/>
              <a:ext cx="12192001" cy="6820873"/>
              <a:chOff x="-1" y="-7067"/>
              <a:chExt cx="12192001" cy="6820873"/>
            </a:xfrm>
          </p:grpSpPr>
          <p:grpSp>
            <p:nvGrpSpPr>
              <p:cNvPr id="25" name="组合 24"/>
              <p:cNvGrpSpPr/>
              <p:nvPr/>
            </p:nvGrpSpPr>
            <p:grpSpPr>
              <a:xfrm>
                <a:off x="0" y="-7067"/>
                <a:ext cx="12192000" cy="6820873"/>
                <a:chOff x="0" y="-7067"/>
                <a:chExt cx="12192000" cy="6820873"/>
              </a:xfrm>
            </p:grpSpPr>
            <p:grpSp>
              <p:nvGrpSpPr>
                <p:cNvPr id="28" name="组合 27"/>
                <p:cNvGrpSpPr/>
                <p:nvPr/>
              </p:nvGrpSpPr>
              <p:grpSpPr>
                <a:xfrm>
                  <a:off x="0" y="-7067"/>
                  <a:ext cx="12192000" cy="6820873"/>
                  <a:chOff x="838200" y="685800"/>
                  <a:chExt cx="8470476" cy="4724400"/>
                </a:xfrm>
              </p:grpSpPr>
              <p:sp>
                <p:nvSpPr>
                  <p:cNvPr id="32"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3" name="矩形 32"/>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29" name="组合 28"/>
                <p:cNvGrpSpPr/>
                <p:nvPr/>
              </p:nvGrpSpPr>
              <p:grpSpPr>
                <a:xfrm>
                  <a:off x="0" y="-998"/>
                  <a:ext cx="12192000" cy="871737"/>
                  <a:chOff x="0" y="0"/>
                  <a:chExt cx="12192000" cy="871737"/>
                </a:xfrm>
              </p:grpSpPr>
              <p:sp>
                <p:nvSpPr>
                  <p:cNvPr id="30" name="矩形 29"/>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6" name="流程图: 手动输入 25"/>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流程图: 手动输入 26"/>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文本框 18"/>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0" name="文本框 19"/>
            <p:cNvSpPr txBox="1"/>
            <p:nvPr/>
          </p:nvSpPr>
          <p:spPr>
            <a:xfrm>
              <a:off x="-3" y="480926"/>
              <a:ext cx="2518119"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3.</a:t>
              </a:r>
              <a:r>
                <a:rPr lang="zh-CN" altLang="en-US" sz="2000" b="1" dirty="0" smtClean="0">
                  <a:solidFill>
                    <a:schemeClr val="bg1"/>
                  </a:solidFill>
                  <a:latin typeface="微软雅黑" panose="020B0503020204020204" pitchFamily="34" charset="-122"/>
                  <a:ea typeface="微软雅黑" panose="020B0503020204020204" pitchFamily="34" charset="-122"/>
                </a:rPr>
                <a:t>资金核实</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grpSp>
          <p:nvGrpSpPr>
            <p:cNvPr id="21" name="组合 20"/>
            <p:cNvGrpSpPr/>
            <p:nvPr/>
          </p:nvGrpSpPr>
          <p:grpSpPr>
            <a:xfrm>
              <a:off x="8512333" y="6068291"/>
              <a:ext cx="3679667" cy="718736"/>
              <a:chOff x="8151262" y="-28617"/>
              <a:chExt cx="3679667" cy="738197"/>
            </a:xfrm>
          </p:grpSpPr>
          <p:pic>
            <p:nvPicPr>
              <p:cNvPr id="23" name="图片 2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4" name="文本框 23"/>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2"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grpSp>
        <p:nvGrpSpPr>
          <p:cNvPr id="2" name="组合 1"/>
          <p:cNvGrpSpPr/>
          <p:nvPr/>
        </p:nvGrpSpPr>
        <p:grpSpPr>
          <a:xfrm>
            <a:off x="2518116" y="1275107"/>
            <a:ext cx="8646070" cy="4321175"/>
            <a:chOff x="833438" y="1598613"/>
            <a:chExt cx="8126412" cy="4321175"/>
          </a:xfrm>
        </p:grpSpPr>
        <p:sp>
          <p:nvSpPr>
            <p:cNvPr id="34" name="Rectangle 5"/>
            <p:cNvSpPr>
              <a:spLocks noChangeArrowheads="1"/>
            </p:cNvSpPr>
            <p:nvPr>
              <p:custDataLst>
                <p:tags r:id="rId2"/>
              </p:custDataLst>
            </p:nvPr>
          </p:nvSpPr>
          <p:spPr bwMode="blackWhite">
            <a:xfrm>
              <a:off x="844550" y="2968625"/>
              <a:ext cx="8064500" cy="2863850"/>
            </a:xfrm>
            <a:prstGeom prst="rect">
              <a:avLst/>
            </a:prstGeom>
            <a:solidFill>
              <a:srgbClr val="B2D2DE"/>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0" tIns="48870" rIns="97740" bIns="48870" anchor="ctr"/>
            <a:lstStyle>
              <a:lvl1pPr defTabSz="977900">
                <a:defRPr sz="1300" b="1">
                  <a:solidFill>
                    <a:srgbClr val="000000"/>
                  </a:solidFill>
                  <a:latin typeface="Arial" panose="020B0604020202020204" pitchFamily="34" charset="0"/>
                  <a:ea typeface="宋体" panose="02010600030101010101" pitchFamily="2" charset="-122"/>
                </a:defRPr>
              </a:lvl1pPr>
              <a:lvl2pPr marL="742950" indent="-285750" defTabSz="977900">
                <a:defRPr sz="1300" b="1">
                  <a:solidFill>
                    <a:srgbClr val="000000"/>
                  </a:solidFill>
                  <a:latin typeface="Arial" panose="020B0604020202020204" pitchFamily="34" charset="0"/>
                  <a:ea typeface="宋体" panose="02010600030101010101" pitchFamily="2" charset="-122"/>
                </a:defRPr>
              </a:lvl2pPr>
              <a:lvl3pPr marL="1143000" indent="-228600" defTabSz="977900">
                <a:defRPr sz="1300" b="1">
                  <a:solidFill>
                    <a:srgbClr val="000000"/>
                  </a:solidFill>
                  <a:latin typeface="Arial" panose="020B0604020202020204" pitchFamily="34" charset="0"/>
                  <a:ea typeface="宋体" panose="02010600030101010101" pitchFamily="2" charset="-122"/>
                </a:defRPr>
              </a:lvl3pPr>
              <a:lvl4pPr marL="1600200" indent="-228600" defTabSz="977900">
                <a:defRPr sz="1300" b="1">
                  <a:solidFill>
                    <a:srgbClr val="000000"/>
                  </a:solidFill>
                  <a:latin typeface="Arial" panose="020B0604020202020204" pitchFamily="34" charset="0"/>
                  <a:ea typeface="宋体" panose="02010600030101010101" pitchFamily="2" charset="-122"/>
                </a:defRPr>
              </a:lvl4pPr>
              <a:lvl5pPr marL="2057400" indent="-228600" defTabSz="977900">
                <a:defRPr sz="1300" b="1">
                  <a:solidFill>
                    <a:srgbClr val="000000"/>
                  </a:solidFill>
                  <a:latin typeface="Arial" panose="020B0604020202020204" pitchFamily="34" charset="0"/>
                  <a:ea typeface="宋体" panose="02010600030101010101" pitchFamily="2" charset="-122"/>
                </a:defRPr>
              </a:lvl5pPr>
              <a:lvl6pPr marL="25146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endParaRPr lang="zh-CN" altLang="en-US" sz="1700" b="0">
                <a:solidFill>
                  <a:schemeClr val="tx1"/>
                </a:solidFill>
              </a:endParaRPr>
            </a:p>
          </p:txBody>
        </p:sp>
        <p:sp>
          <p:nvSpPr>
            <p:cNvPr id="35" name="Freeform 6"/>
            <p:cNvSpPr>
              <a:spLocks/>
            </p:cNvSpPr>
            <p:nvPr>
              <p:custDataLst>
                <p:tags r:id="rId3"/>
              </p:custDataLst>
            </p:nvPr>
          </p:nvSpPr>
          <p:spPr bwMode="blackWhite">
            <a:xfrm>
              <a:off x="2701925" y="1895475"/>
              <a:ext cx="4386263" cy="3957638"/>
            </a:xfrm>
            <a:custGeom>
              <a:avLst/>
              <a:gdLst>
                <a:gd name="T0" fmla="*/ 2147483647 w 2369"/>
                <a:gd name="T1" fmla="*/ 2147483647 h 1721"/>
                <a:gd name="T2" fmla="*/ 2147483647 w 2369"/>
                <a:gd name="T3" fmla="*/ 2147483647 h 1721"/>
                <a:gd name="T4" fmla="*/ 2147483647 w 2369"/>
                <a:gd name="T5" fmla="*/ 2147483647 h 1721"/>
                <a:gd name="T6" fmla="*/ 2147483647 w 2369"/>
                <a:gd name="T7" fmla="*/ 0 h 1721"/>
                <a:gd name="T8" fmla="*/ 0 w 2369"/>
                <a:gd name="T9" fmla="*/ 2147483647 h 1721"/>
                <a:gd name="T10" fmla="*/ 0 w 2369"/>
                <a:gd name="T11" fmla="*/ 2147483647 h 1721"/>
                <a:gd name="T12" fmla="*/ 2147483647 w 2369"/>
                <a:gd name="T13" fmla="*/ 2147483647 h 172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69" h="1721">
                  <a:moveTo>
                    <a:pt x="32" y="1720"/>
                  </a:moveTo>
                  <a:lnTo>
                    <a:pt x="2368" y="1720"/>
                  </a:lnTo>
                  <a:lnTo>
                    <a:pt x="2368" y="469"/>
                  </a:lnTo>
                  <a:lnTo>
                    <a:pt x="1180" y="0"/>
                  </a:lnTo>
                  <a:lnTo>
                    <a:pt x="0" y="469"/>
                  </a:lnTo>
                  <a:lnTo>
                    <a:pt x="0" y="1720"/>
                  </a:lnTo>
                  <a:lnTo>
                    <a:pt x="32" y="1720"/>
                  </a:lnTo>
                </a:path>
              </a:pathLst>
            </a:custGeom>
            <a:solidFill>
              <a:srgbClr val="B2D2DE"/>
            </a:solidFill>
            <a:ln>
              <a:noFill/>
            </a:ln>
            <a:effectLst/>
            <a:extLst>
              <a:ext uri="{91240B29-F687-4F45-9708-019B960494DF}">
                <a14:hiddenLine xmlns:a14="http://schemas.microsoft.com/office/drawing/2010/main" w="9525" cap="rnd">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6" name="Freeform 7"/>
            <p:cNvSpPr>
              <a:spLocks/>
            </p:cNvSpPr>
            <p:nvPr>
              <p:custDataLst>
                <p:tags r:id="rId4"/>
              </p:custDataLst>
            </p:nvPr>
          </p:nvSpPr>
          <p:spPr bwMode="blackWhite">
            <a:xfrm>
              <a:off x="2701925" y="1895475"/>
              <a:ext cx="4398963" cy="4024313"/>
            </a:xfrm>
            <a:custGeom>
              <a:avLst/>
              <a:gdLst>
                <a:gd name="T0" fmla="*/ 2147483647 w 2375"/>
                <a:gd name="T1" fmla="*/ 2147483647 h 1727"/>
                <a:gd name="T2" fmla="*/ 2147483647 w 2375"/>
                <a:gd name="T3" fmla="*/ 2147483647 h 1727"/>
                <a:gd name="T4" fmla="*/ 2147483647 w 2375"/>
                <a:gd name="T5" fmla="*/ 2147483647 h 1727"/>
                <a:gd name="T6" fmla="*/ 2147483647 w 2375"/>
                <a:gd name="T7" fmla="*/ 0 h 1727"/>
                <a:gd name="T8" fmla="*/ 0 w 2375"/>
                <a:gd name="T9" fmla="*/ 2147483647 h 1727"/>
                <a:gd name="T10" fmla="*/ 0 w 2375"/>
                <a:gd name="T11" fmla="*/ 2147483647 h 172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75" h="1727">
                  <a:moveTo>
                    <a:pt x="32" y="1726"/>
                  </a:moveTo>
                  <a:lnTo>
                    <a:pt x="2374" y="1726"/>
                  </a:lnTo>
                  <a:lnTo>
                    <a:pt x="2374" y="471"/>
                  </a:lnTo>
                  <a:lnTo>
                    <a:pt x="1183" y="0"/>
                  </a:lnTo>
                  <a:lnTo>
                    <a:pt x="0" y="471"/>
                  </a:lnTo>
                  <a:lnTo>
                    <a:pt x="0" y="1726"/>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 name="Freeform 8"/>
            <p:cNvSpPr>
              <a:spLocks/>
            </p:cNvSpPr>
            <p:nvPr>
              <p:custDataLst>
                <p:tags r:id="rId5"/>
              </p:custDataLst>
            </p:nvPr>
          </p:nvSpPr>
          <p:spPr bwMode="blackWhite">
            <a:xfrm>
              <a:off x="833438" y="1912938"/>
              <a:ext cx="8126412" cy="1071562"/>
            </a:xfrm>
            <a:custGeom>
              <a:avLst/>
              <a:gdLst>
                <a:gd name="T0" fmla="*/ 0 w 4311"/>
                <a:gd name="T1" fmla="*/ 2147483647 h 465"/>
                <a:gd name="T2" fmla="*/ 2147483647 w 4311"/>
                <a:gd name="T3" fmla="*/ 0 h 465"/>
                <a:gd name="T4" fmla="*/ 2147483647 w 4311"/>
                <a:gd name="T5" fmla="*/ 2147483647 h 465"/>
                <a:gd name="T6" fmla="*/ 2147483647 w 4311"/>
                <a:gd name="T7" fmla="*/ 2147483647 h 465"/>
                <a:gd name="T8" fmla="*/ 2147483647 w 4311"/>
                <a:gd name="T9" fmla="*/ 0 h 465"/>
                <a:gd name="T10" fmla="*/ 2147483647 w 4311"/>
                <a:gd name="T11" fmla="*/ 2147483647 h 465"/>
                <a:gd name="T12" fmla="*/ 2147483647 w 4311"/>
                <a:gd name="T13" fmla="*/ 2147483647 h 465"/>
                <a:gd name="T14" fmla="*/ 2147483647 w 4311"/>
                <a:gd name="T15" fmla="*/ 0 h 465"/>
                <a:gd name="T16" fmla="*/ 2147483647 w 4311"/>
                <a:gd name="T17" fmla="*/ 2147483647 h 465"/>
                <a:gd name="T18" fmla="*/ 2147483647 w 4311"/>
                <a:gd name="T19" fmla="*/ 2147483647 h 465"/>
                <a:gd name="T20" fmla="*/ 2147483647 w 4311"/>
                <a:gd name="T21" fmla="*/ 2147483647 h 465"/>
                <a:gd name="T22" fmla="*/ 2147483647 w 4311"/>
                <a:gd name="T23" fmla="*/ 2147483647 h 465"/>
                <a:gd name="T24" fmla="*/ 0 w 4311"/>
                <a:gd name="T25" fmla="*/ 2147483647 h 46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311" h="465">
                  <a:moveTo>
                    <a:pt x="0" y="464"/>
                  </a:moveTo>
                  <a:lnTo>
                    <a:pt x="2159" y="0"/>
                  </a:lnTo>
                  <a:lnTo>
                    <a:pt x="4310" y="464"/>
                  </a:lnTo>
                  <a:lnTo>
                    <a:pt x="3295" y="464"/>
                  </a:lnTo>
                  <a:lnTo>
                    <a:pt x="2159" y="0"/>
                  </a:lnTo>
                  <a:lnTo>
                    <a:pt x="3223" y="464"/>
                  </a:lnTo>
                  <a:lnTo>
                    <a:pt x="2191" y="464"/>
                  </a:lnTo>
                  <a:lnTo>
                    <a:pt x="2167" y="0"/>
                  </a:lnTo>
                  <a:lnTo>
                    <a:pt x="2127" y="464"/>
                  </a:lnTo>
                  <a:lnTo>
                    <a:pt x="1096" y="464"/>
                  </a:lnTo>
                  <a:lnTo>
                    <a:pt x="2159" y="8"/>
                  </a:lnTo>
                  <a:lnTo>
                    <a:pt x="1032" y="464"/>
                  </a:lnTo>
                  <a:lnTo>
                    <a:pt x="0" y="464"/>
                  </a:lnTo>
                </a:path>
              </a:pathLst>
            </a:custGeom>
            <a:solidFill>
              <a:srgbClr val="B2D2DE"/>
            </a:solidFill>
            <a:ln>
              <a:noFill/>
            </a:ln>
            <a:effectLst/>
            <a:extLst>
              <a:ext uri="{91240B29-F687-4F45-9708-019B960494DF}">
                <a14:hiddenLine xmlns:a14="http://schemas.microsoft.com/office/drawing/2010/main" w="9525"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8" name="Rectangle 9"/>
            <p:cNvSpPr>
              <a:spLocks noChangeArrowheads="1"/>
            </p:cNvSpPr>
            <p:nvPr>
              <p:custDataLst>
                <p:tags r:id="rId6"/>
              </p:custDataLst>
            </p:nvPr>
          </p:nvSpPr>
          <p:spPr bwMode="blackWhite">
            <a:xfrm>
              <a:off x="2200496" y="2984500"/>
              <a:ext cx="1266383" cy="28638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0" tIns="48870" rIns="97740" bIns="48870" anchor="ctr"/>
            <a:lstStyle>
              <a:lvl1pPr defTabSz="977900">
                <a:defRPr sz="1300" b="1">
                  <a:solidFill>
                    <a:srgbClr val="000000"/>
                  </a:solidFill>
                  <a:latin typeface="Arial" panose="020B0604020202020204" pitchFamily="34" charset="0"/>
                  <a:ea typeface="宋体" panose="02010600030101010101" pitchFamily="2" charset="-122"/>
                </a:defRPr>
              </a:lvl1pPr>
              <a:lvl2pPr marL="742950" indent="-285750" defTabSz="977900">
                <a:defRPr sz="1300" b="1">
                  <a:solidFill>
                    <a:srgbClr val="000000"/>
                  </a:solidFill>
                  <a:latin typeface="Arial" panose="020B0604020202020204" pitchFamily="34" charset="0"/>
                  <a:ea typeface="宋体" panose="02010600030101010101" pitchFamily="2" charset="-122"/>
                </a:defRPr>
              </a:lvl2pPr>
              <a:lvl3pPr marL="1143000" indent="-228600" defTabSz="977900">
                <a:defRPr sz="1300" b="1">
                  <a:solidFill>
                    <a:srgbClr val="000000"/>
                  </a:solidFill>
                  <a:latin typeface="Arial" panose="020B0604020202020204" pitchFamily="34" charset="0"/>
                  <a:ea typeface="宋体" panose="02010600030101010101" pitchFamily="2" charset="-122"/>
                </a:defRPr>
              </a:lvl3pPr>
              <a:lvl4pPr marL="1600200" indent="-228600" defTabSz="977900">
                <a:defRPr sz="1300" b="1">
                  <a:solidFill>
                    <a:srgbClr val="000000"/>
                  </a:solidFill>
                  <a:latin typeface="Arial" panose="020B0604020202020204" pitchFamily="34" charset="0"/>
                  <a:ea typeface="宋体" panose="02010600030101010101" pitchFamily="2" charset="-122"/>
                </a:defRPr>
              </a:lvl4pPr>
              <a:lvl5pPr marL="2057400" indent="-228600" defTabSz="977900">
                <a:defRPr sz="1300" b="1">
                  <a:solidFill>
                    <a:srgbClr val="000000"/>
                  </a:solidFill>
                  <a:latin typeface="Arial" panose="020B0604020202020204" pitchFamily="34" charset="0"/>
                  <a:ea typeface="宋体" panose="02010600030101010101" pitchFamily="2" charset="-122"/>
                </a:defRPr>
              </a:lvl5pPr>
              <a:lvl6pPr marL="25146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endParaRPr lang="zh-CN" altLang="en-US" sz="1700" b="0">
                <a:solidFill>
                  <a:schemeClr val="tx1"/>
                </a:solidFill>
              </a:endParaRPr>
            </a:p>
          </p:txBody>
        </p:sp>
        <p:sp>
          <p:nvSpPr>
            <p:cNvPr id="39" name="Rectangle 10"/>
            <p:cNvSpPr>
              <a:spLocks noChangeArrowheads="1"/>
            </p:cNvSpPr>
            <p:nvPr>
              <p:custDataLst>
                <p:tags r:id="rId7"/>
              </p:custDataLst>
            </p:nvPr>
          </p:nvSpPr>
          <p:spPr bwMode="blackWhite">
            <a:xfrm>
              <a:off x="3636390" y="2984500"/>
              <a:ext cx="1295182" cy="28638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0" tIns="48870" rIns="97740" bIns="48870" anchor="ctr"/>
            <a:lstStyle>
              <a:lvl1pPr defTabSz="977900">
                <a:defRPr sz="1300" b="1">
                  <a:solidFill>
                    <a:srgbClr val="000000"/>
                  </a:solidFill>
                  <a:latin typeface="Arial" panose="020B0604020202020204" pitchFamily="34" charset="0"/>
                  <a:ea typeface="宋体" panose="02010600030101010101" pitchFamily="2" charset="-122"/>
                </a:defRPr>
              </a:lvl1pPr>
              <a:lvl2pPr marL="742950" indent="-285750" defTabSz="977900">
                <a:defRPr sz="1300" b="1">
                  <a:solidFill>
                    <a:srgbClr val="000000"/>
                  </a:solidFill>
                  <a:latin typeface="Arial" panose="020B0604020202020204" pitchFamily="34" charset="0"/>
                  <a:ea typeface="宋体" panose="02010600030101010101" pitchFamily="2" charset="-122"/>
                </a:defRPr>
              </a:lvl2pPr>
              <a:lvl3pPr marL="1143000" indent="-228600" defTabSz="977900">
                <a:defRPr sz="1300" b="1">
                  <a:solidFill>
                    <a:srgbClr val="000000"/>
                  </a:solidFill>
                  <a:latin typeface="Arial" panose="020B0604020202020204" pitchFamily="34" charset="0"/>
                  <a:ea typeface="宋体" panose="02010600030101010101" pitchFamily="2" charset="-122"/>
                </a:defRPr>
              </a:lvl3pPr>
              <a:lvl4pPr marL="1600200" indent="-228600" defTabSz="977900">
                <a:defRPr sz="1300" b="1">
                  <a:solidFill>
                    <a:srgbClr val="000000"/>
                  </a:solidFill>
                  <a:latin typeface="Arial" panose="020B0604020202020204" pitchFamily="34" charset="0"/>
                  <a:ea typeface="宋体" panose="02010600030101010101" pitchFamily="2" charset="-122"/>
                </a:defRPr>
              </a:lvl4pPr>
              <a:lvl5pPr marL="2057400" indent="-228600" defTabSz="977900">
                <a:defRPr sz="1300" b="1">
                  <a:solidFill>
                    <a:srgbClr val="000000"/>
                  </a:solidFill>
                  <a:latin typeface="Arial" panose="020B0604020202020204" pitchFamily="34" charset="0"/>
                  <a:ea typeface="宋体" panose="02010600030101010101" pitchFamily="2" charset="-122"/>
                </a:defRPr>
              </a:lvl5pPr>
              <a:lvl6pPr marL="25146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endParaRPr lang="zh-CN" altLang="en-US" sz="1700" b="0">
                <a:solidFill>
                  <a:schemeClr val="tx1"/>
                </a:solidFill>
              </a:endParaRPr>
            </a:p>
          </p:txBody>
        </p:sp>
        <p:sp>
          <p:nvSpPr>
            <p:cNvPr id="40" name="Rectangle 11"/>
            <p:cNvSpPr>
              <a:spLocks noChangeArrowheads="1"/>
            </p:cNvSpPr>
            <p:nvPr>
              <p:custDataLst>
                <p:tags r:id="rId8"/>
              </p:custDataLst>
            </p:nvPr>
          </p:nvSpPr>
          <p:spPr bwMode="blackWhite">
            <a:xfrm>
              <a:off x="5058940" y="2984500"/>
              <a:ext cx="1312586" cy="28638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0" tIns="48870" rIns="97740" bIns="48870" anchor="ctr"/>
            <a:lstStyle>
              <a:lvl1pPr defTabSz="977900">
                <a:defRPr sz="1300" b="1">
                  <a:solidFill>
                    <a:srgbClr val="000000"/>
                  </a:solidFill>
                  <a:latin typeface="Arial" panose="020B0604020202020204" pitchFamily="34" charset="0"/>
                  <a:ea typeface="宋体" panose="02010600030101010101" pitchFamily="2" charset="-122"/>
                </a:defRPr>
              </a:lvl1pPr>
              <a:lvl2pPr marL="742950" indent="-285750" defTabSz="977900">
                <a:defRPr sz="1300" b="1">
                  <a:solidFill>
                    <a:srgbClr val="000000"/>
                  </a:solidFill>
                  <a:latin typeface="Arial" panose="020B0604020202020204" pitchFamily="34" charset="0"/>
                  <a:ea typeface="宋体" panose="02010600030101010101" pitchFamily="2" charset="-122"/>
                </a:defRPr>
              </a:lvl2pPr>
              <a:lvl3pPr marL="1143000" indent="-228600" defTabSz="977900">
                <a:defRPr sz="1300" b="1">
                  <a:solidFill>
                    <a:srgbClr val="000000"/>
                  </a:solidFill>
                  <a:latin typeface="Arial" panose="020B0604020202020204" pitchFamily="34" charset="0"/>
                  <a:ea typeface="宋体" panose="02010600030101010101" pitchFamily="2" charset="-122"/>
                </a:defRPr>
              </a:lvl3pPr>
              <a:lvl4pPr marL="1600200" indent="-228600" defTabSz="977900">
                <a:defRPr sz="1300" b="1">
                  <a:solidFill>
                    <a:srgbClr val="000000"/>
                  </a:solidFill>
                  <a:latin typeface="Arial" panose="020B0604020202020204" pitchFamily="34" charset="0"/>
                  <a:ea typeface="宋体" panose="02010600030101010101" pitchFamily="2" charset="-122"/>
                </a:defRPr>
              </a:lvl4pPr>
              <a:lvl5pPr marL="2057400" indent="-228600" defTabSz="977900">
                <a:defRPr sz="1300" b="1">
                  <a:solidFill>
                    <a:srgbClr val="000000"/>
                  </a:solidFill>
                  <a:latin typeface="Arial" panose="020B0604020202020204" pitchFamily="34" charset="0"/>
                  <a:ea typeface="宋体" panose="02010600030101010101" pitchFamily="2" charset="-122"/>
                </a:defRPr>
              </a:lvl5pPr>
              <a:lvl6pPr marL="25146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endParaRPr lang="zh-CN" altLang="en-US" sz="1700" b="0">
                <a:solidFill>
                  <a:schemeClr val="tx1"/>
                </a:solidFill>
              </a:endParaRPr>
            </a:p>
          </p:txBody>
        </p:sp>
        <p:sp>
          <p:nvSpPr>
            <p:cNvPr id="41" name="Rectangle 12"/>
            <p:cNvSpPr>
              <a:spLocks noChangeArrowheads="1"/>
            </p:cNvSpPr>
            <p:nvPr>
              <p:custDataLst>
                <p:tags r:id="rId9"/>
              </p:custDataLst>
            </p:nvPr>
          </p:nvSpPr>
          <p:spPr bwMode="blackWhite">
            <a:xfrm>
              <a:off x="6516408" y="2968625"/>
              <a:ext cx="1473200" cy="28638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0" tIns="48870" rIns="97740" bIns="48870" anchor="ctr"/>
            <a:lstStyle>
              <a:lvl1pPr defTabSz="977900">
                <a:defRPr sz="1300" b="1">
                  <a:solidFill>
                    <a:srgbClr val="000000"/>
                  </a:solidFill>
                  <a:latin typeface="Arial" panose="020B0604020202020204" pitchFamily="34" charset="0"/>
                  <a:ea typeface="宋体" panose="02010600030101010101" pitchFamily="2" charset="-122"/>
                </a:defRPr>
              </a:lvl1pPr>
              <a:lvl2pPr marL="742950" indent="-285750" defTabSz="977900">
                <a:defRPr sz="1300" b="1">
                  <a:solidFill>
                    <a:srgbClr val="000000"/>
                  </a:solidFill>
                  <a:latin typeface="Arial" panose="020B0604020202020204" pitchFamily="34" charset="0"/>
                  <a:ea typeface="宋体" panose="02010600030101010101" pitchFamily="2" charset="-122"/>
                </a:defRPr>
              </a:lvl2pPr>
              <a:lvl3pPr marL="1143000" indent="-228600" defTabSz="977900">
                <a:defRPr sz="1300" b="1">
                  <a:solidFill>
                    <a:srgbClr val="000000"/>
                  </a:solidFill>
                  <a:latin typeface="Arial" panose="020B0604020202020204" pitchFamily="34" charset="0"/>
                  <a:ea typeface="宋体" panose="02010600030101010101" pitchFamily="2" charset="-122"/>
                </a:defRPr>
              </a:lvl3pPr>
              <a:lvl4pPr marL="1600200" indent="-228600" defTabSz="977900">
                <a:defRPr sz="1300" b="1">
                  <a:solidFill>
                    <a:srgbClr val="000000"/>
                  </a:solidFill>
                  <a:latin typeface="Arial" panose="020B0604020202020204" pitchFamily="34" charset="0"/>
                  <a:ea typeface="宋体" panose="02010600030101010101" pitchFamily="2" charset="-122"/>
                </a:defRPr>
              </a:lvl4pPr>
              <a:lvl5pPr marL="2057400" indent="-228600" defTabSz="977900">
                <a:defRPr sz="1300" b="1">
                  <a:solidFill>
                    <a:srgbClr val="000000"/>
                  </a:solidFill>
                  <a:latin typeface="Arial" panose="020B0604020202020204" pitchFamily="34" charset="0"/>
                  <a:ea typeface="宋体" panose="02010600030101010101" pitchFamily="2" charset="-122"/>
                </a:defRPr>
              </a:lvl5pPr>
              <a:lvl6pPr marL="25146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endParaRPr lang="zh-CN" altLang="en-US" sz="1700" b="0">
                <a:solidFill>
                  <a:schemeClr val="tx1"/>
                </a:solidFill>
              </a:endParaRPr>
            </a:p>
          </p:txBody>
        </p:sp>
        <p:grpSp>
          <p:nvGrpSpPr>
            <p:cNvPr id="42" name="Group 13"/>
            <p:cNvGrpSpPr>
              <a:grpSpLocks/>
            </p:cNvGrpSpPr>
            <p:nvPr/>
          </p:nvGrpSpPr>
          <p:grpSpPr bwMode="auto">
            <a:xfrm>
              <a:off x="3549650" y="1598613"/>
              <a:ext cx="2670175" cy="871537"/>
              <a:chOff x="2400" y="1968"/>
              <a:chExt cx="960" cy="960"/>
            </a:xfrm>
          </p:grpSpPr>
          <p:sp>
            <p:nvSpPr>
              <p:cNvPr id="43" name="Oval 14"/>
              <p:cNvSpPr>
                <a:spLocks noChangeArrowheads="1"/>
              </p:cNvSpPr>
              <p:nvPr>
                <p:custDataLst>
                  <p:tags r:id="rId11"/>
                </p:custDataLst>
              </p:nvPr>
            </p:nvSpPr>
            <p:spPr bwMode="blackWhite">
              <a:xfrm>
                <a:off x="2400" y="1968"/>
                <a:ext cx="960" cy="96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25400" dir="5400000" algn="ctr" rotWithShape="0">
                        <a:schemeClr val="bg2"/>
                      </a:outerShdw>
                    </a:effectLst>
                  </a14:hiddenEffects>
                </a:ext>
              </a:extLst>
            </p:spPr>
            <p:txBody>
              <a:bodyPr wrap="none"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4" name="Rectangle 15"/>
              <p:cNvSpPr>
                <a:spLocks noChangeArrowheads="1"/>
              </p:cNvSpPr>
              <p:nvPr>
                <p:custDataLst>
                  <p:tags r:id="rId12"/>
                </p:custDataLst>
              </p:nvPr>
            </p:nvSpPr>
            <p:spPr bwMode="blackWhite">
              <a:xfrm>
                <a:off x="2440" y="2008"/>
                <a:ext cx="880" cy="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073" tIns="0" rIns="4073" bIns="0" anchor="ctr"/>
              <a:lstStyle>
                <a:lvl1pPr defTabSz="895350">
                  <a:defRPr sz="1300" b="1">
                    <a:solidFill>
                      <a:srgbClr val="000000"/>
                    </a:solidFill>
                    <a:latin typeface="Arial" panose="020B0604020202020204" pitchFamily="34" charset="0"/>
                    <a:ea typeface="宋体" panose="02010600030101010101" pitchFamily="2" charset="-122"/>
                  </a:defRPr>
                </a:lvl1pPr>
                <a:lvl2pPr marL="742950" indent="-285750" defTabSz="895350">
                  <a:defRPr sz="1300" b="1">
                    <a:solidFill>
                      <a:srgbClr val="000000"/>
                    </a:solidFill>
                    <a:latin typeface="Arial" panose="020B0604020202020204" pitchFamily="34" charset="0"/>
                    <a:ea typeface="宋体" panose="02010600030101010101" pitchFamily="2" charset="-122"/>
                  </a:defRPr>
                </a:lvl2pPr>
                <a:lvl3pPr marL="1143000" indent="-228600" defTabSz="895350">
                  <a:defRPr sz="1300" b="1">
                    <a:solidFill>
                      <a:srgbClr val="000000"/>
                    </a:solidFill>
                    <a:latin typeface="Arial" panose="020B0604020202020204" pitchFamily="34" charset="0"/>
                    <a:ea typeface="宋体" panose="02010600030101010101" pitchFamily="2" charset="-122"/>
                  </a:defRPr>
                </a:lvl3pPr>
                <a:lvl4pPr marL="1600200" indent="-228600" defTabSz="895350">
                  <a:defRPr sz="1300" b="1">
                    <a:solidFill>
                      <a:srgbClr val="000000"/>
                    </a:solidFill>
                    <a:latin typeface="Arial" panose="020B0604020202020204" pitchFamily="34" charset="0"/>
                    <a:ea typeface="宋体" panose="02010600030101010101" pitchFamily="2" charset="-122"/>
                  </a:defRPr>
                </a:lvl4pPr>
                <a:lvl5pPr marL="2057400" indent="-228600" defTabSz="895350">
                  <a:defRPr sz="1300" b="1">
                    <a:solidFill>
                      <a:srgbClr val="000000"/>
                    </a:solidFill>
                    <a:latin typeface="Arial" panose="020B0604020202020204" pitchFamily="34" charset="0"/>
                    <a:ea typeface="宋体" panose="02010600030101010101" pitchFamily="2" charset="-122"/>
                  </a:defRPr>
                </a:lvl5pPr>
                <a:lvl6pPr marL="2514600" indent="-228600" defTabSz="8953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8953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8953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8953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endParaRPr kumimoji="1" lang="en-US" altLang="ko-KR" sz="1700" b="0">
                  <a:ea typeface="Gulim" panose="020B0600000101010101" pitchFamily="34" charset="-127"/>
                </a:endParaRPr>
              </a:p>
            </p:txBody>
          </p:sp>
        </p:grpSp>
        <p:sp>
          <p:nvSpPr>
            <p:cNvPr id="45" name="Rectangle 16"/>
            <p:cNvSpPr>
              <a:spLocks noChangeArrowheads="1"/>
            </p:cNvSpPr>
            <p:nvPr>
              <p:custDataLst>
                <p:tags r:id="rId10"/>
              </p:custDataLst>
            </p:nvPr>
          </p:nvSpPr>
          <p:spPr bwMode="blackWhite">
            <a:xfrm>
              <a:off x="844550" y="2971800"/>
              <a:ext cx="1209787" cy="28638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0" tIns="48870" rIns="97740" bIns="48870" anchor="ctr"/>
            <a:lstStyle>
              <a:lvl1pPr defTabSz="977900">
                <a:defRPr sz="1300" b="1">
                  <a:solidFill>
                    <a:srgbClr val="000000"/>
                  </a:solidFill>
                  <a:latin typeface="Arial" panose="020B0604020202020204" pitchFamily="34" charset="0"/>
                  <a:ea typeface="宋体" panose="02010600030101010101" pitchFamily="2" charset="-122"/>
                </a:defRPr>
              </a:lvl1pPr>
              <a:lvl2pPr marL="742950" indent="-285750" defTabSz="977900">
                <a:defRPr sz="1300" b="1">
                  <a:solidFill>
                    <a:srgbClr val="000000"/>
                  </a:solidFill>
                  <a:latin typeface="Arial" panose="020B0604020202020204" pitchFamily="34" charset="0"/>
                  <a:ea typeface="宋体" panose="02010600030101010101" pitchFamily="2" charset="-122"/>
                </a:defRPr>
              </a:lvl2pPr>
              <a:lvl3pPr marL="1143000" indent="-228600" defTabSz="977900">
                <a:defRPr sz="1300" b="1">
                  <a:solidFill>
                    <a:srgbClr val="000000"/>
                  </a:solidFill>
                  <a:latin typeface="Arial" panose="020B0604020202020204" pitchFamily="34" charset="0"/>
                  <a:ea typeface="宋体" panose="02010600030101010101" pitchFamily="2" charset="-122"/>
                </a:defRPr>
              </a:lvl3pPr>
              <a:lvl4pPr marL="1600200" indent="-228600" defTabSz="977900">
                <a:defRPr sz="1300" b="1">
                  <a:solidFill>
                    <a:srgbClr val="000000"/>
                  </a:solidFill>
                  <a:latin typeface="Arial" panose="020B0604020202020204" pitchFamily="34" charset="0"/>
                  <a:ea typeface="宋体" panose="02010600030101010101" pitchFamily="2" charset="-122"/>
                </a:defRPr>
              </a:lvl4pPr>
              <a:lvl5pPr marL="2057400" indent="-228600" defTabSz="977900">
                <a:defRPr sz="1300" b="1">
                  <a:solidFill>
                    <a:srgbClr val="000000"/>
                  </a:solidFill>
                  <a:latin typeface="Arial" panose="020B0604020202020204" pitchFamily="34" charset="0"/>
                  <a:ea typeface="宋体" panose="02010600030101010101" pitchFamily="2" charset="-122"/>
                </a:defRPr>
              </a:lvl5pPr>
              <a:lvl6pPr marL="25146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endParaRPr lang="zh-CN" altLang="en-US" sz="1700" b="0">
                <a:solidFill>
                  <a:schemeClr val="tx1"/>
                </a:solidFill>
              </a:endParaRPr>
            </a:p>
          </p:txBody>
        </p:sp>
        <p:sp>
          <p:nvSpPr>
            <p:cNvPr id="46" name="Rectangle 17"/>
            <p:cNvSpPr>
              <a:spLocks noChangeArrowheads="1"/>
            </p:cNvSpPr>
            <p:nvPr/>
          </p:nvSpPr>
          <p:spPr bwMode="auto">
            <a:xfrm>
              <a:off x="855663" y="2979738"/>
              <a:ext cx="231775" cy="223837"/>
            </a:xfrm>
            <a:prstGeom prst="rect">
              <a:avLst/>
            </a:prstGeom>
            <a:solidFill>
              <a:srgbClr val="09029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793750">
                <a:defRPr sz="1300" b="1">
                  <a:solidFill>
                    <a:srgbClr val="000000"/>
                  </a:solidFill>
                  <a:latin typeface="Arial" panose="020B0604020202020204" pitchFamily="34" charset="0"/>
                  <a:ea typeface="宋体" panose="02010600030101010101" pitchFamily="2" charset="-122"/>
                </a:defRPr>
              </a:lvl1pPr>
              <a:lvl2pPr marL="742950" indent="-285750" defTabSz="793750">
                <a:defRPr sz="1300" b="1">
                  <a:solidFill>
                    <a:srgbClr val="000000"/>
                  </a:solidFill>
                  <a:latin typeface="Arial" panose="020B0604020202020204" pitchFamily="34" charset="0"/>
                  <a:ea typeface="宋体" panose="02010600030101010101" pitchFamily="2" charset="-122"/>
                </a:defRPr>
              </a:lvl2pPr>
              <a:lvl3pPr marL="1143000" indent="-228600" defTabSz="793750">
                <a:defRPr sz="1300" b="1">
                  <a:solidFill>
                    <a:srgbClr val="000000"/>
                  </a:solidFill>
                  <a:latin typeface="Arial" panose="020B0604020202020204" pitchFamily="34" charset="0"/>
                  <a:ea typeface="宋体" panose="02010600030101010101" pitchFamily="2" charset="-122"/>
                </a:defRPr>
              </a:lvl3pPr>
              <a:lvl4pPr marL="1600200" indent="-228600" defTabSz="793750">
                <a:defRPr sz="1300" b="1">
                  <a:solidFill>
                    <a:srgbClr val="000000"/>
                  </a:solidFill>
                  <a:latin typeface="Arial" panose="020B0604020202020204" pitchFamily="34" charset="0"/>
                  <a:ea typeface="宋体" panose="02010600030101010101" pitchFamily="2" charset="-122"/>
                </a:defRPr>
              </a:lvl4pPr>
              <a:lvl5pPr marL="2057400" indent="-228600" defTabSz="793750">
                <a:defRPr sz="1300" b="1">
                  <a:solidFill>
                    <a:srgbClr val="000000"/>
                  </a:solidFill>
                  <a:latin typeface="Arial" panose="020B0604020202020204" pitchFamily="34" charset="0"/>
                  <a:ea typeface="宋体" panose="02010600030101010101" pitchFamily="2" charset="-122"/>
                </a:defRPr>
              </a:lvl5pPr>
              <a:lvl6pPr marL="25146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lnSpc>
                  <a:spcPct val="93000"/>
                </a:lnSpc>
              </a:pPr>
              <a:r>
                <a:rPr lang="en-US" altLang="zh-CN" sz="1000" dirty="0">
                  <a:solidFill>
                    <a:schemeClr val="bg1"/>
                  </a:solidFill>
                </a:rPr>
                <a:t>1</a:t>
              </a:r>
            </a:p>
          </p:txBody>
        </p:sp>
        <p:sp>
          <p:nvSpPr>
            <p:cNvPr id="47" name="Rectangle 18"/>
            <p:cNvSpPr>
              <a:spLocks noChangeArrowheads="1"/>
            </p:cNvSpPr>
            <p:nvPr/>
          </p:nvSpPr>
          <p:spPr bwMode="auto">
            <a:xfrm>
              <a:off x="2218893" y="2991330"/>
              <a:ext cx="231775" cy="225425"/>
            </a:xfrm>
            <a:prstGeom prst="rect">
              <a:avLst/>
            </a:prstGeom>
            <a:solidFill>
              <a:srgbClr val="09029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793750">
                <a:defRPr sz="1300" b="1">
                  <a:solidFill>
                    <a:srgbClr val="000000"/>
                  </a:solidFill>
                  <a:latin typeface="Arial" panose="020B0604020202020204" pitchFamily="34" charset="0"/>
                  <a:ea typeface="宋体" panose="02010600030101010101" pitchFamily="2" charset="-122"/>
                </a:defRPr>
              </a:lvl1pPr>
              <a:lvl2pPr marL="742950" indent="-285750" defTabSz="793750">
                <a:defRPr sz="1300" b="1">
                  <a:solidFill>
                    <a:srgbClr val="000000"/>
                  </a:solidFill>
                  <a:latin typeface="Arial" panose="020B0604020202020204" pitchFamily="34" charset="0"/>
                  <a:ea typeface="宋体" panose="02010600030101010101" pitchFamily="2" charset="-122"/>
                </a:defRPr>
              </a:lvl2pPr>
              <a:lvl3pPr marL="1143000" indent="-228600" defTabSz="793750">
                <a:defRPr sz="1300" b="1">
                  <a:solidFill>
                    <a:srgbClr val="000000"/>
                  </a:solidFill>
                  <a:latin typeface="Arial" panose="020B0604020202020204" pitchFamily="34" charset="0"/>
                  <a:ea typeface="宋体" panose="02010600030101010101" pitchFamily="2" charset="-122"/>
                </a:defRPr>
              </a:lvl3pPr>
              <a:lvl4pPr marL="1600200" indent="-228600" defTabSz="793750">
                <a:defRPr sz="1300" b="1">
                  <a:solidFill>
                    <a:srgbClr val="000000"/>
                  </a:solidFill>
                  <a:latin typeface="Arial" panose="020B0604020202020204" pitchFamily="34" charset="0"/>
                  <a:ea typeface="宋体" panose="02010600030101010101" pitchFamily="2" charset="-122"/>
                </a:defRPr>
              </a:lvl4pPr>
              <a:lvl5pPr marL="2057400" indent="-228600" defTabSz="793750">
                <a:defRPr sz="1300" b="1">
                  <a:solidFill>
                    <a:srgbClr val="000000"/>
                  </a:solidFill>
                  <a:latin typeface="Arial" panose="020B0604020202020204" pitchFamily="34" charset="0"/>
                  <a:ea typeface="宋体" panose="02010600030101010101" pitchFamily="2" charset="-122"/>
                </a:defRPr>
              </a:lvl5pPr>
              <a:lvl6pPr marL="25146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lnSpc>
                  <a:spcPct val="93000"/>
                </a:lnSpc>
              </a:pPr>
              <a:r>
                <a:rPr lang="en-US" altLang="zh-CN" sz="1000" dirty="0">
                  <a:solidFill>
                    <a:schemeClr val="bg1"/>
                  </a:solidFill>
                </a:rPr>
                <a:t>2</a:t>
              </a:r>
            </a:p>
          </p:txBody>
        </p:sp>
        <p:sp>
          <p:nvSpPr>
            <p:cNvPr id="48" name="Rectangle 19"/>
            <p:cNvSpPr>
              <a:spLocks noChangeArrowheads="1"/>
            </p:cNvSpPr>
            <p:nvPr/>
          </p:nvSpPr>
          <p:spPr bwMode="auto">
            <a:xfrm>
              <a:off x="3639098" y="2992438"/>
              <a:ext cx="231775" cy="223837"/>
            </a:xfrm>
            <a:prstGeom prst="rect">
              <a:avLst/>
            </a:prstGeom>
            <a:solidFill>
              <a:srgbClr val="09029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793750">
                <a:defRPr sz="1300" b="1">
                  <a:solidFill>
                    <a:srgbClr val="000000"/>
                  </a:solidFill>
                  <a:latin typeface="Arial" panose="020B0604020202020204" pitchFamily="34" charset="0"/>
                  <a:ea typeface="宋体" panose="02010600030101010101" pitchFamily="2" charset="-122"/>
                </a:defRPr>
              </a:lvl1pPr>
              <a:lvl2pPr marL="742950" indent="-285750" defTabSz="793750">
                <a:defRPr sz="1300" b="1">
                  <a:solidFill>
                    <a:srgbClr val="000000"/>
                  </a:solidFill>
                  <a:latin typeface="Arial" panose="020B0604020202020204" pitchFamily="34" charset="0"/>
                  <a:ea typeface="宋体" panose="02010600030101010101" pitchFamily="2" charset="-122"/>
                </a:defRPr>
              </a:lvl2pPr>
              <a:lvl3pPr marL="1143000" indent="-228600" defTabSz="793750">
                <a:defRPr sz="1300" b="1">
                  <a:solidFill>
                    <a:srgbClr val="000000"/>
                  </a:solidFill>
                  <a:latin typeface="Arial" panose="020B0604020202020204" pitchFamily="34" charset="0"/>
                  <a:ea typeface="宋体" panose="02010600030101010101" pitchFamily="2" charset="-122"/>
                </a:defRPr>
              </a:lvl3pPr>
              <a:lvl4pPr marL="1600200" indent="-228600" defTabSz="793750">
                <a:defRPr sz="1300" b="1">
                  <a:solidFill>
                    <a:srgbClr val="000000"/>
                  </a:solidFill>
                  <a:latin typeface="Arial" panose="020B0604020202020204" pitchFamily="34" charset="0"/>
                  <a:ea typeface="宋体" panose="02010600030101010101" pitchFamily="2" charset="-122"/>
                </a:defRPr>
              </a:lvl4pPr>
              <a:lvl5pPr marL="2057400" indent="-228600" defTabSz="793750">
                <a:defRPr sz="1300" b="1">
                  <a:solidFill>
                    <a:srgbClr val="000000"/>
                  </a:solidFill>
                  <a:latin typeface="Arial" panose="020B0604020202020204" pitchFamily="34" charset="0"/>
                  <a:ea typeface="宋体" panose="02010600030101010101" pitchFamily="2" charset="-122"/>
                </a:defRPr>
              </a:lvl5pPr>
              <a:lvl6pPr marL="25146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lnSpc>
                  <a:spcPct val="93000"/>
                </a:lnSpc>
              </a:pPr>
              <a:r>
                <a:rPr lang="en-US" altLang="zh-CN" sz="1000">
                  <a:solidFill>
                    <a:schemeClr val="bg1"/>
                  </a:solidFill>
                </a:rPr>
                <a:t>3</a:t>
              </a:r>
            </a:p>
          </p:txBody>
        </p:sp>
        <p:sp>
          <p:nvSpPr>
            <p:cNvPr id="49" name="Rectangle 20"/>
            <p:cNvSpPr>
              <a:spLocks noChangeArrowheads="1"/>
            </p:cNvSpPr>
            <p:nvPr/>
          </p:nvSpPr>
          <p:spPr bwMode="auto">
            <a:xfrm>
              <a:off x="5084808" y="2991330"/>
              <a:ext cx="231775" cy="225425"/>
            </a:xfrm>
            <a:prstGeom prst="rect">
              <a:avLst/>
            </a:prstGeom>
            <a:solidFill>
              <a:srgbClr val="09029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793750">
                <a:defRPr sz="1300" b="1">
                  <a:solidFill>
                    <a:srgbClr val="000000"/>
                  </a:solidFill>
                  <a:latin typeface="Arial" panose="020B0604020202020204" pitchFamily="34" charset="0"/>
                  <a:ea typeface="宋体" panose="02010600030101010101" pitchFamily="2" charset="-122"/>
                </a:defRPr>
              </a:lvl1pPr>
              <a:lvl2pPr marL="742950" indent="-285750" defTabSz="793750">
                <a:defRPr sz="1300" b="1">
                  <a:solidFill>
                    <a:srgbClr val="000000"/>
                  </a:solidFill>
                  <a:latin typeface="Arial" panose="020B0604020202020204" pitchFamily="34" charset="0"/>
                  <a:ea typeface="宋体" panose="02010600030101010101" pitchFamily="2" charset="-122"/>
                </a:defRPr>
              </a:lvl2pPr>
              <a:lvl3pPr marL="1143000" indent="-228600" defTabSz="793750">
                <a:defRPr sz="1300" b="1">
                  <a:solidFill>
                    <a:srgbClr val="000000"/>
                  </a:solidFill>
                  <a:latin typeface="Arial" panose="020B0604020202020204" pitchFamily="34" charset="0"/>
                  <a:ea typeface="宋体" panose="02010600030101010101" pitchFamily="2" charset="-122"/>
                </a:defRPr>
              </a:lvl3pPr>
              <a:lvl4pPr marL="1600200" indent="-228600" defTabSz="793750">
                <a:defRPr sz="1300" b="1">
                  <a:solidFill>
                    <a:srgbClr val="000000"/>
                  </a:solidFill>
                  <a:latin typeface="Arial" panose="020B0604020202020204" pitchFamily="34" charset="0"/>
                  <a:ea typeface="宋体" panose="02010600030101010101" pitchFamily="2" charset="-122"/>
                </a:defRPr>
              </a:lvl4pPr>
              <a:lvl5pPr marL="2057400" indent="-228600" defTabSz="793750">
                <a:defRPr sz="1300" b="1">
                  <a:solidFill>
                    <a:srgbClr val="000000"/>
                  </a:solidFill>
                  <a:latin typeface="Arial" panose="020B0604020202020204" pitchFamily="34" charset="0"/>
                  <a:ea typeface="宋体" panose="02010600030101010101" pitchFamily="2" charset="-122"/>
                </a:defRPr>
              </a:lvl5pPr>
              <a:lvl6pPr marL="25146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lnSpc>
                  <a:spcPct val="93000"/>
                </a:lnSpc>
              </a:pPr>
              <a:r>
                <a:rPr lang="en-US" altLang="zh-CN" sz="1000" dirty="0">
                  <a:solidFill>
                    <a:schemeClr val="bg1"/>
                  </a:solidFill>
                </a:rPr>
                <a:t>4</a:t>
              </a:r>
            </a:p>
          </p:txBody>
        </p:sp>
        <p:sp>
          <p:nvSpPr>
            <p:cNvPr id="50" name="Rectangle 21"/>
            <p:cNvSpPr>
              <a:spLocks noChangeArrowheads="1"/>
            </p:cNvSpPr>
            <p:nvPr/>
          </p:nvSpPr>
          <p:spPr bwMode="auto">
            <a:xfrm>
              <a:off x="6517531" y="2965450"/>
              <a:ext cx="231775" cy="223838"/>
            </a:xfrm>
            <a:prstGeom prst="rect">
              <a:avLst/>
            </a:prstGeom>
            <a:solidFill>
              <a:srgbClr val="09029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793750">
                <a:defRPr sz="1300" b="1">
                  <a:solidFill>
                    <a:srgbClr val="000000"/>
                  </a:solidFill>
                  <a:latin typeface="Arial" panose="020B0604020202020204" pitchFamily="34" charset="0"/>
                  <a:ea typeface="宋体" panose="02010600030101010101" pitchFamily="2" charset="-122"/>
                </a:defRPr>
              </a:lvl1pPr>
              <a:lvl2pPr marL="742950" indent="-285750" defTabSz="793750">
                <a:defRPr sz="1300" b="1">
                  <a:solidFill>
                    <a:srgbClr val="000000"/>
                  </a:solidFill>
                  <a:latin typeface="Arial" panose="020B0604020202020204" pitchFamily="34" charset="0"/>
                  <a:ea typeface="宋体" panose="02010600030101010101" pitchFamily="2" charset="-122"/>
                </a:defRPr>
              </a:lvl2pPr>
              <a:lvl3pPr marL="1143000" indent="-228600" defTabSz="793750">
                <a:defRPr sz="1300" b="1">
                  <a:solidFill>
                    <a:srgbClr val="000000"/>
                  </a:solidFill>
                  <a:latin typeface="Arial" panose="020B0604020202020204" pitchFamily="34" charset="0"/>
                  <a:ea typeface="宋体" panose="02010600030101010101" pitchFamily="2" charset="-122"/>
                </a:defRPr>
              </a:lvl3pPr>
              <a:lvl4pPr marL="1600200" indent="-228600" defTabSz="793750">
                <a:defRPr sz="1300" b="1">
                  <a:solidFill>
                    <a:srgbClr val="000000"/>
                  </a:solidFill>
                  <a:latin typeface="Arial" panose="020B0604020202020204" pitchFamily="34" charset="0"/>
                  <a:ea typeface="宋体" panose="02010600030101010101" pitchFamily="2" charset="-122"/>
                </a:defRPr>
              </a:lvl4pPr>
              <a:lvl5pPr marL="2057400" indent="-228600" defTabSz="793750">
                <a:defRPr sz="1300" b="1">
                  <a:solidFill>
                    <a:srgbClr val="000000"/>
                  </a:solidFill>
                  <a:latin typeface="Arial" panose="020B0604020202020204" pitchFamily="34" charset="0"/>
                  <a:ea typeface="宋体" panose="02010600030101010101" pitchFamily="2" charset="-122"/>
                </a:defRPr>
              </a:lvl5pPr>
              <a:lvl6pPr marL="25146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lnSpc>
                  <a:spcPct val="93000"/>
                </a:lnSpc>
              </a:pPr>
              <a:r>
                <a:rPr lang="en-US" altLang="zh-CN" sz="1000" dirty="0">
                  <a:solidFill>
                    <a:schemeClr val="bg1"/>
                  </a:solidFill>
                </a:rPr>
                <a:t>5</a:t>
              </a:r>
            </a:p>
          </p:txBody>
        </p:sp>
      </p:grpSp>
      <p:sp>
        <p:nvSpPr>
          <p:cNvPr id="51" name="Rectangle 7"/>
          <p:cNvSpPr>
            <a:spLocks noChangeArrowheads="1"/>
          </p:cNvSpPr>
          <p:nvPr/>
        </p:nvSpPr>
        <p:spPr bwMode="auto">
          <a:xfrm>
            <a:off x="2764105" y="3403369"/>
            <a:ext cx="1023671" cy="1231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lgn="ctr">
              <a:defRPr/>
            </a:pPr>
            <a:r>
              <a:rPr lang="zh-CN" altLang="en-US" sz="2000" b="0" dirty="0">
                <a:latin typeface="微软雅黑" panose="020B0503020204020204" pitchFamily="34" charset="-122"/>
                <a:ea typeface="微软雅黑" panose="020B0503020204020204" pitchFamily="34" charset="-122"/>
              </a:rPr>
              <a:t>资产损溢、资金挂账核实申请文件</a:t>
            </a:r>
          </a:p>
        </p:txBody>
      </p:sp>
      <p:sp>
        <p:nvSpPr>
          <p:cNvPr id="3" name="矩形 2"/>
          <p:cNvSpPr/>
          <p:nvPr/>
        </p:nvSpPr>
        <p:spPr>
          <a:xfrm>
            <a:off x="3984509" y="3145019"/>
            <a:ext cx="1335448" cy="1938992"/>
          </a:xfrm>
          <a:prstGeom prst="rect">
            <a:avLst/>
          </a:prstGeom>
        </p:spPr>
        <p:txBody>
          <a:bodyPr wrap="square">
            <a:spAutoFit/>
          </a:bodyPr>
          <a:lstStyle/>
          <a:p>
            <a:pPr algn="ctr"/>
            <a:r>
              <a:rPr lang="zh-CN" altLang="zh-CN" sz="2000" dirty="0">
                <a:latin typeface="微软雅黑" panose="020B0503020204020204" pitchFamily="34" charset="-122"/>
                <a:ea typeface="微软雅黑" panose="020B0503020204020204" pitchFamily="34" charset="-122"/>
              </a:rPr>
              <a:t>信息系统生成打印的行政事业单位国有资产清查报表</a:t>
            </a:r>
            <a:endParaRPr lang="zh-CN" altLang="en-US" sz="2000" dirty="0">
              <a:latin typeface="微软雅黑" panose="020B0503020204020204" pitchFamily="34" charset="-122"/>
              <a:ea typeface="微软雅黑" panose="020B0503020204020204" pitchFamily="34" charset="-122"/>
            </a:endParaRPr>
          </a:p>
        </p:txBody>
      </p:sp>
      <p:sp>
        <p:nvSpPr>
          <p:cNvPr id="52" name="矩形 51"/>
          <p:cNvSpPr/>
          <p:nvPr/>
        </p:nvSpPr>
        <p:spPr>
          <a:xfrm>
            <a:off x="5542865" y="2919772"/>
            <a:ext cx="1335448" cy="2554545"/>
          </a:xfrm>
          <a:prstGeom prst="rect">
            <a:avLst/>
          </a:prstGeom>
        </p:spPr>
        <p:txBody>
          <a:bodyPr wrap="square">
            <a:spAutoFit/>
          </a:bodyPr>
          <a:lstStyle/>
          <a:p>
            <a:pPr algn="ctr"/>
            <a:r>
              <a:rPr lang="zh-CN" altLang="en-US" sz="2000" dirty="0">
                <a:latin typeface="微软雅黑" panose="020B0503020204020204" pitchFamily="34" charset="-122"/>
                <a:ea typeface="微软雅黑" panose="020B0503020204020204" pitchFamily="34" charset="-122"/>
              </a:rPr>
              <a:t>信息系统生成打印的行政事业单位国有资产损溢、资金挂账核实申请表</a:t>
            </a:r>
          </a:p>
        </p:txBody>
      </p:sp>
      <p:sp>
        <p:nvSpPr>
          <p:cNvPr id="53" name="矩形 52"/>
          <p:cNvSpPr/>
          <p:nvPr/>
        </p:nvSpPr>
        <p:spPr>
          <a:xfrm>
            <a:off x="7074899" y="3159469"/>
            <a:ext cx="1335448" cy="1938992"/>
          </a:xfrm>
          <a:prstGeom prst="rect">
            <a:avLst/>
          </a:prstGeom>
        </p:spPr>
        <p:txBody>
          <a:bodyPr wrap="square">
            <a:spAutoFit/>
          </a:bodyPr>
          <a:lstStyle/>
          <a:p>
            <a:pPr algn="ctr"/>
            <a:r>
              <a:rPr lang="zh-CN" altLang="en-US" sz="2000" dirty="0">
                <a:latin typeface="微软雅黑" panose="020B0503020204020204" pitchFamily="34" charset="-122"/>
                <a:ea typeface="微软雅黑" panose="020B0503020204020204" pitchFamily="34" charset="-122"/>
              </a:rPr>
              <a:t>申报处理资产盘盈、资产损失和资金挂账的专项</a:t>
            </a:r>
            <a:r>
              <a:rPr lang="zh-CN" altLang="en-US" sz="2000" dirty="0" smtClean="0">
                <a:latin typeface="微软雅黑" panose="020B0503020204020204" pitchFamily="34" charset="-122"/>
                <a:ea typeface="微软雅黑" panose="020B0503020204020204" pitchFamily="34" charset="-122"/>
              </a:rPr>
              <a:t>说明</a:t>
            </a:r>
            <a:endParaRPr lang="zh-CN" altLang="en-US" sz="2000" dirty="0">
              <a:latin typeface="微软雅黑" panose="020B0503020204020204" pitchFamily="34" charset="-122"/>
              <a:ea typeface="微软雅黑" panose="020B0503020204020204" pitchFamily="34" charset="-122"/>
            </a:endParaRPr>
          </a:p>
        </p:txBody>
      </p:sp>
      <p:sp>
        <p:nvSpPr>
          <p:cNvPr id="54" name="矩形 53"/>
          <p:cNvSpPr/>
          <p:nvPr/>
        </p:nvSpPr>
        <p:spPr>
          <a:xfrm>
            <a:off x="8618984" y="2846187"/>
            <a:ext cx="1464649" cy="2554545"/>
          </a:xfrm>
          <a:prstGeom prst="rect">
            <a:avLst/>
          </a:prstGeom>
        </p:spPr>
        <p:txBody>
          <a:bodyPr wrap="square">
            <a:spAutoFit/>
          </a:bodyPr>
          <a:lstStyle/>
          <a:p>
            <a:pPr algn="ctr"/>
            <a:r>
              <a:rPr lang="zh-CN" altLang="en-US" sz="2000" dirty="0">
                <a:latin typeface="微软雅黑" panose="020B0503020204020204" pitchFamily="34" charset="-122"/>
                <a:ea typeface="微软雅黑" panose="020B0503020204020204" pitchFamily="34" charset="-122"/>
              </a:rPr>
              <a:t>具有法律效力的外部证据、社会中介机构出具的经济鉴证证明、特定事项的单位内部证据等</a:t>
            </a:r>
          </a:p>
        </p:txBody>
      </p:sp>
      <p:sp>
        <p:nvSpPr>
          <p:cNvPr id="55" name="Rectangle 7"/>
          <p:cNvSpPr>
            <a:spLocks noChangeArrowheads="1"/>
          </p:cNvSpPr>
          <p:nvPr/>
        </p:nvSpPr>
        <p:spPr bwMode="auto">
          <a:xfrm>
            <a:off x="5889988" y="1362373"/>
            <a:ext cx="1413536" cy="7386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lgn="ctr">
              <a:defRPr/>
            </a:pPr>
            <a:r>
              <a:rPr lang="zh-CN" altLang="en-US" sz="2400" dirty="0">
                <a:latin typeface="微软雅黑" panose="020B0503020204020204" pitchFamily="34" charset="-122"/>
                <a:ea typeface="微软雅黑" panose="020B0503020204020204" pitchFamily="34" charset="-122"/>
              </a:rPr>
              <a:t>资产</a:t>
            </a:r>
            <a:r>
              <a:rPr lang="zh-CN" altLang="en-US" sz="2400">
                <a:latin typeface="微软雅黑" panose="020B0503020204020204" pitchFamily="34" charset="-122"/>
                <a:ea typeface="微软雅黑" panose="020B0503020204020204" pitchFamily="34" charset="-122"/>
              </a:rPr>
              <a:t>核实</a:t>
            </a:r>
            <a:r>
              <a:rPr lang="zh-CN" altLang="en-US" sz="2400" smtClean="0">
                <a:latin typeface="微软雅黑" panose="020B0503020204020204" pitchFamily="34" charset="-122"/>
                <a:ea typeface="微软雅黑" panose="020B0503020204020204" pitchFamily="34" charset="-122"/>
              </a:rPr>
              <a:t>申报材料</a:t>
            </a:r>
            <a:endParaRPr lang="zh-CN" altLang="en-US" sz="2400" dirty="0">
              <a:latin typeface="微软雅黑" panose="020B0503020204020204" pitchFamily="34" charset="-122"/>
              <a:ea typeface="微软雅黑" panose="020B0503020204020204" pitchFamily="34" charset="-122"/>
            </a:endParaRPr>
          </a:p>
        </p:txBody>
      </p:sp>
      <p:sp>
        <p:nvSpPr>
          <p:cNvPr id="56" name="Rectangle 11"/>
          <p:cNvSpPr>
            <a:spLocks noChangeArrowheads="1"/>
          </p:cNvSpPr>
          <p:nvPr>
            <p:custDataLst>
              <p:tags r:id="rId1"/>
            </p:custDataLst>
          </p:nvPr>
        </p:nvSpPr>
        <p:spPr bwMode="blackWhite">
          <a:xfrm>
            <a:off x="10281565" y="2652999"/>
            <a:ext cx="1116537" cy="28638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0" tIns="48870" rIns="97740" bIns="48870" anchor="ctr"/>
          <a:lstStyle>
            <a:lvl1pPr defTabSz="977900">
              <a:defRPr sz="1300" b="1">
                <a:solidFill>
                  <a:srgbClr val="000000"/>
                </a:solidFill>
                <a:latin typeface="Arial" panose="020B0604020202020204" pitchFamily="34" charset="0"/>
                <a:ea typeface="宋体" panose="02010600030101010101" pitchFamily="2" charset="-122"/>
              </a:defRPr>
            </a:lvl1pPr>
            <a:lvl2pPr marL="742950" indent="-285750" defTabSz="977900">
              <a:defRPr sz="1300" b="1">
                <a:solidFill>
                  <a:srgbClr val="000000"/>
                </a:solidFill>
                <a:latin typeface="Arial" panose="020B0604020202020204" pitchFamily="34" charset="0"/>
                <a:ea typeface="宋体" panose="02010600030101010101" pitchFamily="2" charset="-122"/>
              </a:defRPr>
            </a:lvl2pPr>
            <a:lvl3pPr marL="1143000" indent="-228600" defTabSz="977900">
              <a:defRPr sz="1300" b="1">
                <a:solidFill>
                  <a:srgbClr val="000000"/>
                </a:solidFill>
                <a:latin typeface="Arial" panose="020B0604020202020204" pitchFamily="34" charset="0"/>
                <a:ea typeface="宋体" panose="02010600030101010101" pitchFamily="2" charset="-122"/>
              </a:defRPr>
            </a:lvl3pPr>
            <a:lvl4pPr marL="1600200" indent="-228600" defTabSz="977900">
              <a:defRPr sz="1300" b="1">
                <a:solidFill>
                  <a:srgbClr val="000000"/>
                </a:solidFill>
                <a:latin typeface="Arial" panose="020B0604020202020204" pitchFamily="34" charset="0"/>
                <a:ea typeface="宋体" panose="02010600030101010101" pitchFamily="2" charset="-122"/>
              </a:defRPr>
            </a:lvl4pPr>
            <a:lvl5pPr marL="2057400" indent="-228600" defTabSz="977900">
              <a:defRPr sz="1300" b="1">
                <a:solidFill>
                  <a:srgbClr val="000000"/>
                </a:solidFill>
                <a:latin typeface="Arial" panose="020B0604020202020204" pitchFamily="34" charset="0"/>
                <a:ea typeface="宋体" panose="02010600030101010101" pitchFamily="2" charset="-122"/>
              </a:defRPr>
            </a:lvl5pPr>
            <a:lvl6pPr marL="25146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9779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endParaRPr lang="zh-CN" altLang="en-US" sz="1700" b="0">
              <a:solidFill>
                <a:schemeClr val="tx1"/>
              </a:solidFill>
            </a:endParaRPr>
          </a:p>
        </p:txBody>
      </p:sp>
      <p:sp>
        <p:nvSpPr>
          <p:cNvPr id="57" name="Rectangle 21"/>
          <p:cNvSpPr>
            <a:spLocks noChangeArrowheads="1"/>
          </p:cNvSpPr>
          <p:nvPr/>
        </p:nvSpPr>
        <p:spPr bwMode="auto">
          <a:xfrm>
            <a:off x="10281565" y="2667824"/>
            <a:ext cx="246596" cy="223838"/>
          </a:xfrm>
          <a:prstGeom prst="rect">
            <a:avLst/>
          </a:prstGeom>
          <a:solidFill>
            <a:srgbClr val="09029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793750">
              <a:defRPr sz="1300" b="1">
                <a:solidFill>
                  <a:srgbClr val="000000"/>
                </a:solidFill>
                <a:latin typeface="Arial" panose="020B0604020202020204" pitchFamily="34" charset="0"/>
                <a:ea typeface="宋体" panose="02010600030101010101" pitchFamily="2" charset="-122"/>
              </a:defRPr>
            </a:lvl1pPr>
            <a:lvl2pPr marL="742950" indent="-285750" defTabSz="793750">
              <a:defRPr sz="1300" b="1">
                <a:solidFill>
                  <a:srgbClr val="000000"/>
                </a:solidFill>
                <a:latin typeface="Arial" panose="020B0604020202020204" pitchFamily="34" charset="0"/>
                <a:ea typeface="宋体" panose="02010600030101010101" pitchFamily="2" charset="-122"/>
              </a:defRPr>
            </a:lvl2pPr>
            <a:lvl3pPr marL="1143000" indent="-228600" defTabSz="793750">
              <a:defRPr sz="1300" b="1">
                <a:solidFill>
                  <a:srgbClr val="000000"/>
                </a:solidFill>
                <a:latin typeface="Arial" panose="020B0604020202020204" pitchFamily="34" charset="0"/>
                <a:ea typeface="宋体" panose="02010600030101010101" pitchFamily="2" charset="-122"/>
              </a:defRPr>
            </a:lvl3pPr>
            <a:lvl4pPr marL="1600200" indent="-228600" defTabSz="793750">
              <a:defRPr sz="1300" b="1">
                <a:solidFill>
                  <a:srgbClr val="000000"/>
                </a:solidFill>
                <a:latin typeface="Arial" panose="020B0604020202020204" pitchFamily="34" charset="0"/>
                <a:ea typeface="宋体" panose="02010600030101010101" pitchFamily="2" charset="-122"/>
              </a:defRPr>
            </a:lvl4pPr>
            <a:lvl5pPr marL="2057400" indent="-228600" defTabSz="793750">
              <a:defRPr sz="1300" b="1">
                <a:solidFill>
                  <a:srgbClr val="000000"/>
                </a:solidFill>
                <a:latin typeface="Arial" panose="020B0604020202020204" pitchFamily="34" charset="0"/>
                <a:ea typeface="宋体" panose="02010600030101010101" pitchFamily="2" charset="-122"/>
              </a:defRPr>
            </a:lvl5pPr>
            <a:lvl6pPr marL="25146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defTabSz="79375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lnSpc>
                <a:spcPct val="93000"/>
              </a:lnSpc>
            </a:pPr>
            <a:r>
              <a:rPr lang="en-US" altLang="zh-CN" sz="1000" dirty="0" smtClean="0">
                <a:solidFill>
                  <a:schemeClr val="bg1"/>
                </a:solidFill>
              </a:rPr>
              <a:t>6</a:t>
            </a:r>
            <a:endParaRPr lang="en-US" altLang="zh-CN" sz="1000" dirty="0">
              <a:solidFill>
                <a:schemeClr val="bg1"/>
              </a:solidFill>
            </a:endParaRPr>
          </a:p>
        </p:txBody>
      </p:sp>
      <p:sp>
        <p:nvSpPr>
          <p:cNvPr id="58" name="Rectangle 7"/>
          <p:cNvSpPr>
            <a:spLocks noChangeArrowheads="1"/>
          </p:cNvSpPr>
          <p:nvPr/>
        </p:nvSpPr>
        <p:spPr bwMode="auto">
          <a:xfrm>
            <a:off x="10528161" y="3283818"/>
            <a:ext cx="636025" cy="15388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lgn="ctr">
              <a:defRPr/>
            </a:pPr>
            <a:r>
              <a:rPr lang="zh-CN" altLang="en-US" sz="2000" b="0" dirty="0" smtClean="0">
                <a:latin typeface="微软雅黑" panose="020B0503020204020204" pitchFamily="34" charset="-122"/>
                <a:ea typeface="微软雅黑" panose="020B0503020204020204" pitchFamily="34" charset="-122"/>
              </a:rPr>
              <a:t>其他需要提供的材料</a:t>
            </a:r>
            <a:endParaRPr lang="zh-CN" altLang="en-US" sz="2000" b="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50684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50466" y="-7067"/>
            <a:ext cx="12242466" cy="6820873"/>
            <a:chOff x="-50466" y="-7067"/>
            <a:chExt cx="12242466" cy="6820873"/>
          </a:xfrm>
        </p:grpSpPr>
        <p:grpSp>
          <p:nvGrpSpPr>
            <p:cNvPr id="18" name="组合 17"/>
            <p:cNvGrpSpPr/>
            <p:nvPr/>
          </p:nvGrpSpPr>
          <p:grpSpPr>
            <a:xfrm>
              <a:off x="-1" y="-7067"/>
              <a:ext cx="12192001" cy="6820873"/>
              <a:chOff x="-1" y="-7067"/>
              <a:chExt cx="12192001" cy="6820873"/>
            </a:xfrm>
          </p:grpSpPr>
          <p:grpSp>
            <p:nvGrpSpPr>
              <p:cNvPr id="25" name="组合 24"/>
              <p:cNvGrpSpPr/>
              <p:nvPr/>
            </p:nvGrpSpPr>
            <p:grpSpPr>
              <a:xfrm>
                <a:off x="0" y="-7067"/>
                <a:ext cx="12192000" cy="6820873"/>
                <a:chOff x="0" y="-7067"/>
                <a:chExt cx="12192000" cy="6820873"/>
              </a:xfrm>
            </p:grpSpPr>
            <p:grpSp>
              <p:nvGrpSpPr>
                <p:cNvPr id="28" name="组合 27"/>
                <p:cNvGrpSpPr/>
                <p:nvPr/>
              </p:nvGrpSpPr>
              <p:grpSpPr>
                <a:xfrm>
                  <a:off x="0" y="-7067"/>
                  <a:ext cx="12192000" cy="6820873"/>
                  <a:chOff x="838200" y="685800"/>
                  <a:chExt cx="8470476" cy="4724400"/>
                </a:xfrm>
              </p:grpSpPr>
              <p:sp>
                <p:nvSpPr>
                  <p:cNvPr id="32"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3" name="矩形 32"/>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29" name="组合 28"/>
                <p:cNvGrpSpPr/>
                <p:nvPr/>
              </p:nvGrpSpPr>
              <p:grpSpPr>
                <a:xfrm>
                  <a:off x="0" y="-998"/>
                  <a:ext cx="12192000" cy="871737"/>
                  <a:chOff x="0" y="0"/>
                  <a:chExt cx="12192000" cy="871737"/>
                </a:xfrm>
              </p:grpSpPr>
              <p:sp>
                <p:nvSpPr>
                  <p:cNvPr id="30" name="矩形 29"/>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6" name="流程图: 手动输入 25"/>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流程图: 手动输入 26"/>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文本框 18"/>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0" name="文本框 19"/>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1" name="组合 20"/>
            <p:cNvGrpSpPr/>
            <p:nvPr/>
          </p:nvGrpSpPr>
          <p:grpSpPr>
            <a:xfrm>
              <a:off x="8512333" y="6068291"/>
              <a:ext cx="3679667" cy="718736"/>
              <a:chOff x="8151262" y="-28617"/>
              <a:chExt cx="3679667" cy="738197"/>
            </a:xfrm>
          </p:grpSpPr>
          <p:pic>
            <p:nvPicPr>
              <p:cNvPr id="23" name="图片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4" name="文本框 23"/>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2"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6" name="Rectangle 10"/>
          <p:cNvSpPr>
            <a:spLocks noChangeArrowheads="1"/>
          </p:cNvSpPr>
          <p:nvPr/>
        </p:nvSpPr>
        <p:spPr bwMode="auto">
          <a:xfrm>
            <a:off x="2518116" y="1747547"/>
            <a:ext cx="8595360" cy="2268736"/>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7" name="Rectangle 7"/>
          <p:cNvSpPr>
            <a:spLocks noChangeArrowheads="1"/>
          </p:cNvSpPr>
          <p:nvPr/>
        </p:nvSpPr>
        <p:spPr bwMode="auto">
          <a:xfrm>
            <a:off x="2718836" y="1876361"/>
            <a:ext cx="8394639" cy="2154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行政</a:t>
            </a:r>
            <a:r>
              <a:rPr lang="zh-CN" altLang="en-US" sz="2000" b="0" dirty="0">
                <a:latin typeface="微软雅黑" panose="020B0503020204020204" pitchFamily="34" charset="-122"/>
                <a:ea typeface="微软雅黑" panose="020B0503020204020204" pitchFamily="34" charset="-122"/>
              </a:rPr>
              <a:t>事业单位清查出的由于</a:t>
            </a:r>
            <a:r>
              <a:rPr lang="zh-CN" altLang="en-US" sz="2000" b="0" dirty="0">
                <a:solidFill>
                  <a:srgbClr val="FF0000"/>
                </a:solidFill>
                <a:latin typeface="微软雅黑" panose="020B0503020204020204" pitchFamily="34" charset="-122"/>
                <a:ea typeface="微软雅黑" panose="020B0503020204020204" pitchFamily="34" charset="-122"/>
              </a:rPr>
              <a:t>会计技术差错</a:t>
            </a:r>
            <a:r>
              <a:rPr lang="zh-CN" altLang="en-US" sz="2000" b="0" dirty="0">
                <a:latin typeface="微软雅黑" panose="020B0503020204020204" pitchFamily="34" charset="-122"/>
                <a:ea typeface="微软雅黑" panose="020B0503020204020204" pitchFamily="34" charset="-122"/>
              </a:rPr>
              <a:t>造成的资产不实，不属于资产盘盈、资产损失和资金挂账的认定范围，应当依据单位财务、会计制度有关规定处理</a:t>
            </a:r>
            <a:r>
              <a:rPr lang="zh-CN" altLang="en-US" sz="2000" b="0" dirty="0" smtClean="0">
                <a:latin typeface="微软雅黑" panose="020B0503020204020204" pitchFamily="34" charset="-122"/>
                <a:ea typeface="微软雅黑" panose="020B0503020204020204" pitchFamily="34" charset="-122"/>
              </a:rPr>
              <a:t>。</a:t>
            </a:r>
            <a:endParaRPr lang="en-US" altLang="zh-CN" sz="2000" b="0" dirty="0" smtClean="0">
              <a:latin typeface="微软雅黑" panose="020B0503020204020204" pitchFamily="34" charset="-122"/>
              <a:ea typeface="微软雅黑" panose="020B0503020204020204" pitchFamily="34" charset="-122"/>
            </a:endParaRPr>
          </a:p>
          <a:p>
            <a:pPr marL="0" indent="0">
              <a:defRPr/>
            </a:pPr>
            <a:endParaRPr lang="zh-CN" altLang="en-US" sz="2000" b="0" dirty="0">
              <a:latin typeface="微软雅黑" panose="020B0503020204020204" pitchFamily="34" charset="-122"/>
              <a:ea typeface="微软雅黑" panose="020B0503020204020204" pitchFamily="34" charset="-122"/>
            </a:endParaRPr>
          </a:p>
          <a:p>
            <a:pPr>
              <a:buFont typeface="Wingdings" panose="05000000000000000000" pitchFamily="2" charset="2"/>
              <a:buChar char="Ø"/>
              <a:defRPr/>
            </a:pPr>
            <a:r>
              <a:rPr lang="zh-CN" altLang="en-US" sz="2000" b="0" dirty="0" smtClean="0">
                <a:latin typeface="微软雅黑" panose="020B0503020204020204" pitchFamily="34" charset="-122"/>
                <a:ea typeface="微软雅黑" panose="020B0503020204020204" pitchFamily="34" charset="-122"/>
              </a:rPr>
              <a:t>申报</a:t>
            </a:r>
            <a:r>
              <a:rPr lang="zh-CN" altLang="en-US" sz="2000" b="0" dirty="0">
                <a:latin typeface="微软雅黑" panose="020B0503020204020204" pitchFamily="34" charset="-122"/>
                <a:ea typeface="微软雅黑" panose="020B0503020204020204" pitchFamily="34" charset="-122"/>
              </a:rPr>
              <a:t>不合规，证据不齐全、不真实，或者不符合相关制度规定的资产盘盈、资产损失、资金挂账事项，主管部门和财政部门</a:t>
            </a:r>
            <a:r>
              <a:rPr lang="zh-CN" altLang="en-US" sz="2000" b="0" dirty="0">
                <a:solidFill>
                  <a:srgbClr val="FF0000"/>
                </a:solidFill>
                <a:latin typeface="微软雅黑" panose="020B0503020204020204" pitchFamily="34" charset="-122"/>
                <a:ea typeface="微软雅黑" panose="020B0503020204020204" pitchFamily="34" charset="-122"/>
              </a:rPr>
              <a:t>不予核实</a:t>
            </a:r>
            <a:r>
              <a:rPr lang="zh-CN" altLang="en-US" sz="2000" b="0" dirty="0">
                <a:latin typeface="微软雅黑" panose="020B0503020204020204" pitchFamily="34" charset="-122"/>
                <a:ea typeface="微软雅黑" panose="020B0503020204020204" pitchFamily="34" charset="-122"/>
              </a:rPr>
              <a:t>。</a:t>
            </a:r>
          </a:p>
          <a:p>
            <a:pPr marL="0" indent="0">
              <a:defRPr/>
            </a:pPr>
            <a:endParaRPr lang="zh-CN" altLang="en-US" sz="2000" b="0" dirty="0">
              <a:latin typeface="微软雅黑" panose="020B0503020204020204" pitchFamily="34" charset="-122"/>
              <a:ea typeface="微软雅黑" panose="020B0503020204020204" pitchFamily="34" charset="-122"/>
            </a:endParaRPr>
          </a:p>
        </p:txBody>
      </p:sp>
      <p:sp>
        <p:nvSpPr>
          <p:cNvPr id="34" name="Rectangle 4"/>
          <p:cNvSpPr>
            <a:spLocks noChangeArrowheads="1"/>
          </p:cNvSpPr>
          <p:nvPr/>
        </p:nvSpPr>
        <p:spPr bwMode="auto">
          <a:xfrm>
            <a:off x="2518116" y="1149088"/>
            <a:ext cx="8595359" cy="438150"/>
          </a:xfrm>
          <a:prstGeom prst="rect">
            <a:avLst/>
          </a:prstGeom>
          <a:solidFill>
            <a:srgbClr val="2E75B6"/>
          </a:solidFill>
          <a:ln>
            <a:noFill/>
          </a:ln>
          <a:effectLst>
            <a:outerShdw dist="35921" dir="2700000" algn="ctr" rotWithShape="0">
              <a:schemeClr val="bg2"/>
            </a:outerShdw>
          </a:effectLst>
          <a:extLst>
            <a:ext uri="{91240B29-F687-4F45-9708-019B960494DF}">
              <a14:hiddenLine xmlns:a14="http://schemas.microsoft.com/office/drawing/2010/main" w="6350">
                <a:solidFill>
                  <a:schemeClr val="tx1"/>
                </a:solidFill>
                <a:miter lim="800000"/>
                <a:headEnd/>
                <a:tailEnd/>
              </a14:hiddenLine>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5" name="Text Box 5"/>
          <p:cNvSpPr txBox="1">
            <a:spLocks noChangeArrowheads="1"/>
          </p:cNvSpPr>
          <p:nvPr/>
        </p:nvSpPr>
        <p:spPr bwMode="auto">
          <a:xfrm>
            <a:off x="3159806" y="1208370"/>
            <a:ext cx="7337648" cy="307975"/>
          </a:xfrm>
          <a:prstGeom prst="rect">
            <a:avLst/>
          </a:prstGeom>
          <a:solidFill>
            <a:srgbClr val="2E75B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en-US" sz="2000" dirty="0">
                <a:solidFill>
                  <a:schemeClr val="bg1"/>
                </a:solidFill>
                <a:latin typeface="微软雅黑" panose="020B0503020204020204" pitchFamily="34" charset="-122"/>
                <a:ea typeface="微软雅黑" panose="020B0503020204020204" pitchFamily="34" charset="-122"/>
              </a:rPr>
              <a:t>不予</a:t>
            </a:r>
            <a:r>
              <a:rPr lang="zh-CN" altLang="en-US" sz="2000" dirty="0" smtClean="0">
                <a:solidFill>
                  <a:schemeClr val="bg1"/>
                </a:solidFill>
                <a:latin typeface="微软雅黑" panose="020B0503020204020204" pitchFamily="34" charset="-122"/>
                <a:ea typeface="微软雅黑" panose="020B0503020204020204" pitchFamily="34" charset="-122"/>
              </a:rPr>
              <a:t>核实的情况</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422354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50466" y="-7067"/>
            <a:ext cx="12242466" cy="6820873"/>
            <a:chOff x="-50466" y="-7067"/>
            <a:chExt cx="12242466" cy="6820873"/>
          </a:xfrm>
        </p:grpSpPr>
        <p:grpSp>
          <p:nvGrpSpPr>
            <p:cNvPr id="5" name="组合 4"/>
            <p:cNvGrpSpPr/>
            <p:nvPr/>
          </p:nvGrpSpPr>
          <p:grpSpPr>
            <a:xfrm>
              <a:off x="-1" y="-7067"/>
              <a:ext cx="12192001" cy="6820873"/>
              <a:chOff x="-1" y="-7067"/>
              <a:chExt cx="12192001" cy="6820873"/>
            </a:xfrm>
          </p:grpSpPr>
          <p:grpSp>
            <p:nvGrpSpPr>
              <p:cNvPr id="12" name="组合 11"/>
              <p:cNvGrpSpPr/>
              <p:nvPr/>
            </p:nvGrpSpPr>
            <p:grpSpPr>
              <a:xfrm>
                <a:off x="0" y="-7067"/>
                <a:ext cx="12192000" cy="6820873"/>
                <a:chOff x="0" y="-7067"/>
                <a:chExt cx="12192000" cy="6820873"/>
              </a:xfrm>
            </p:grpSpPr>
            <p:grpSp>
              <p:nvGrpSpPr>
                <p:cNvPr id="15" name="组合 14"/>
                <p:cNvGrpSpPr/>
                <p:nvPr/>
              </p:nvGrpSpPr>
              <p:grpSpPr>
                <a:xfrm>
                  <a:off x="0" y="-7067"/>
                  <a:ext cx="12192000" cy="6820873"/>
                  <a:chOff x="838200" y="685800"/>
                  <a:chExt cx="8470476" cy="4724400"/>
                </a:xfrm>
              </p:grpSpPr>
              <p:sp>
                <p:nvSpPr>
                  <p:cNvPr id="19"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20" name="矩形 19"/>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16" name="组合 15"/>
                <p:cNvGrpSpPr/>
                <p:nvPr/>
              </p:nvGrpSpPr>
              <p:grpSpPr>
                <a:xfrm>
                  <a:off x="0" y="-998"/>
                  <a:ext cx="12192000" cy="871737"/>
                  <a:chOff x="0" y="0"/>
                  <a:chExt cx="12192000" cy="871737"/>
                </a:xfrm>
              </p:grpSpPr>
              <p:sp>
                <p:nvSpPr>
                  <p:cNvPr id="17" name="矩形 16"/>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3" name="流程图: 手动输入 12"/>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流程图: 手动输入 13"/>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文本框 5"/>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7" name="文本框 6"/>
            <p:cNvSpPr txBox="1"/>
            <p:nvPr/>
          </p:nvSpPr>
          <p:spPr>
            <a:xfrm>
              <a:off x="-3" y="480926"/>
              <a:ext cx="2518119"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4.</a:t>
              </a:r>
              <a:r>
                <a:rPr lang="zh-CN" altLang="en-US" sz="2000" b="1" dirty="0">
                  <a:solidFill>
                    <a:schemeClr val="bg1"/>
                  </a:solidFill>
                  <a:latin typeface="微软雅黑" panose="020B0503020204020204" pitchFamily="34" charset="-122"/>
                  <a:ea typeface="微软雅黑" panose="020B0503020204020204" pitchFamily="34" charset="-122"/>
                </a:rPr>
                <a:t>账务处理</a:t>
              </a:r>
            </a:p>
          </p:txBody>
        </p:sp>
        <p:grpSp>
          <p:nvGrpSpPr>
            <p:cNvPr id="8" name="组合 7"/>
            <p:cNvGrpSpPr/>
            <p:nvPr/>
          </p:nvGrpSpPr>
          <p:grpSpPr>
            <a:xfrm>
              <a:off x="8512333" y="6068291"/>
              <a:ext cx="3679667" cy="718736"/>
              <a:chOff x="8151262" y="-28617"/>
              <a:chExt cx="3679667" cy="738197"/>
            </a:xfrm>
          </p:grpSpPr>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11" name="文本框 10"/>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9"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22" name="AutoShape 4"/>
          <p:cNvSpPr>
            <a:spLocks noChangeArrowheads="1"/>
          </p:cNvSpPr>
          <p:nvPr/>
        </p:nvSpPr>
        <p:spPr bwMode="auto">
          <a:xfrm rot="5400000">
            <a:off x="2430948" y="1342771"/>
            <a:ext cx="3624877" cy="5119455"/>
          </a:xfrm>
          <a:prstGeom prst="homePlate">
            <a:avLst>
              <a:gd name="adj" fmla="val 12574"/>
            </a:avLst>
          </a:prstGeom>
          <a:solidFill>
            <a:srgbClr val="B4C7E7"/>
          </a:solidFill>
          <a:ln w="6350">
            <a:noFill/>
            <a:miter lim="800000"/>
            <a:headEnd/>
            <a:tailEnd/>
          </a:ln>
          <a:effectLs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23" name="Rectangle 5"/>
          <p:cNvSpPr>
            <a:spLocks noChangeArrowheads="1"/>
          </p:cNvSpPr>
          <p:nvPr/>
        </p:nvSpPr>
        <p:spPr bwMode="auto">
          <a:xfrm>
            <a:off x="1683661" y="2344249"/>
            <a:ext cx="4934855" cy="27699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just">
              <a:defRPr/>
            </a:pPr>
            <a:r>
              <a:rPr lang="en-US" altLang="zh-CN" sz="2000" dirty="0">
                <a:ea typeface="仿宋_GB2312" pitchFamily="49" charset="-122"/>
              </a:rPr>
              <a:t> </a:t>
            </a:r>
            <a:r>
              <a:rPr lang="en-US" altLang="zh-CN" sz="2000" dirty="0" smtClean="0">
                <a:ea typeface="仿宋_GB2312" pitchFamily="49" charset="-122"/>
              </a:rPr>
              <a:t>        </a:t>
            </a:r>
            <a:r>
              <a:rPr lang="zh-CN" altLang="zh-CN" sz="2000" b="0" dirty="0" smtClean="0">
                <a:latin typeface="微软雅黑" panose="020B0503020204020204" pitchFamily="34" charset="-122"/>
                <a:ea typeface="微软雅黑" panose="020B0503020204020204" pitchFamily="34" charset="-122"/>
              </a:rPr>
              <a:t>资产</a:t>
            </a:r>
            <a:r>
              <a:rPr lang="zh-CN" altLang="zh-CN" sz="2000" b="0" dirty="0">
                <a:latin typeface="微软雅黑" panose="020B0503020204020204" pitchFamily="34" charset="-122"/>
                <a:ea typeface="微软雅黑" panose="020B0503020204020204" pitchFamily="34" charset="-122"/>
              </a:rPr>
              <a:t>盘盈、资产损失和资金挂账</a:t>
            </a:r>
            <a:r>
              <a:rPr lang="zh-CN" altLang="zh-CN" sz="2000" b="0" dirty="0">
                <a:solidFill>
                  <a:srgbClr val="FF0000"/>
                </a:solidFill>
                <a:latin typeface="微软雅黑" panose="020B0503020204020204" pitchFamily="34" charset="-122"/>
                <a:ea typeface="微软雅黑" panose="020B0503020204020204" pitchFamily="34" charset="-122"/>
              </a:rPr>
              <a:t>批复前</a:t>
            </a:r>
            <a:r>
              <a:rPr lang="zh-CN" altLang="zh-CN" sz="2000" b="0" dirty="0" smtClean="0">
                <a:latin typeface="微软雅黑" panose="020B0503020204020204" pitchFamily="34" charset="-122"/>
                <a:ea typeface="微软雅黑" panose="020B0503020204020204" pitchFamily="34" charset="-122"/>
              </a:rPr>
              <a:t>，应当按照</a:t>
            </a:r>
            <a:r>
              <a:rPr lang="zh-CN" altLang="zh-CN" sz="2000" b="0" dirty="0">
                <a:latin typeface="微软雅黑" panose="020B0503020204020204" pitchFamily="34" charset="-122"/>
                <a:ea typeface="微软雅黑" panose="020B0503020204020204" pitchFamily="34" charset="-122"/>
              </a:rPr>
              <a:t>以下原则进行账务处理：</a:t>
            </a:r>
          </a:p>
          <a:p>
            <a:pPr algn="just">
              <a:buFont typeface="Wingdings" panose="05000000000000000000" pitchFamily="2" charset="2"/>
              <a:buChar char="Ø"/>
              <a:defRPr/>
            </a:pPr>
            <a:r>
              <a:rPr lang="zh-CN" altLang="zh-CN" sz="2000" b="0" dirty="0" smtClean="0">
                <a:latin typeface="微软雅黑" panose="020B0503020204020204" pitchFamily="34" charset="-122"/>
                <a:ea typeface="微软雅黑" panose="020B0503020204020204" pitchFamily="34" charset="-122"/>
              </a:rPr>
              <a:t>财政部</a:t>
            </a:r>
            <a:r>
              <a:rPr lang="zh-CN" altLang="zh-CN" sz="2000" b="0" dirty="0">
                <a:latin typeface="微软雅黑" panose="020B0503020204020204" pitchFamily="34" charset="-122"/>
                <a:ea typeface="微软雅黑" panose="020B0503020204020204" pitchFamily="34" charset="-122"/>
              </a:rPr>
              <a:t>门批复（备案）前的资产盘盈（含账外资产）可以按照财务、会计制度的有关规定</a:t>
            </a:r>
            <a:r>
              <a:rPr lang="zh-CN" altLang="zh-CN" sz="2000" b="0" dirty="0">
                <a:solidFill>
                  <a:srgbClr val="FF0000"/>
                </a:solidFill>
                <a:latin typeface="微软雅黑" panose="020B0503020204020204" pitchFamily="34" charset="-122"/>
                <a:ea typeface="微软雅黑" panose="020B0503020204020204" pitchFamily="34" charset="-122"/>
              </a:rPr>
              <a:t>暂行入账</a:t>
            </a:r>
            <a:r>
              <a:rPr lang="zh-CN" altLang="zh-CN" sz="2000" b="0" dirty="0">
                <a:latin typeface="微软雅黑" panose="020B0503020204020204" pitchFamily="34" charset="-122"/>
                <a:ea typeface="微软雅黑" panose="020B0503020204020204" pitchFamily="34" charset="-122"/>
              </a:rPr>
              <a:t>。待财政部门批复（备案）后，进行账务调整和处理。</a:t>
            </a:r>
          </a:p>
          <a:p>
            <a:pPr algn="just">
              <a:buFont typeface="Wingdings" panose="05000000000000000000" pitchFamily="2" charset="2"/>
              <a:buChar char="Ø"/>
              <a:defRPr/>
            </a:pPr>
            <a:r>
              <a:rPr lang="zh-CN" altLang="zh-CN" sz="2000" b="0" dirty="0" smtClean="0">
                <a:latin typeface="微软雅黑" panose="020B0503020204020204" pitchFamily="34" charset="-122"/>
                <a:ea typeface="微软雅黑" panose="020B0503020204020204" pitchFamily="34" charset="-122"/>
              </a:rPr>
              <a:t>财政部</a:t>
            </a:r>
            <a:r>
              <a:rPr lang="zh-CN" altLang="zh-CN" sz="2000" b="0" dirty="0">
                <a:latin typeface="微软雅黑" panose="020B0503020204020204" pitchFamily="34" charset="-122"/>
                <a:ea typeface="微软雅黑" panose="020B0503020204020204" pitchFamily="34" charset="-122"/>
              </a:rPr>
              <a:t>门批复（备案）前的资产损失和资金挂账，</a:t>
            </a:r>
            <a:r>
              <a:rPr lang="zh-CN" altLang="zh-CN" sz="2000" b="0" dirty="0">
                <a:solidFill>
                  <a:srgbClr val="FF0000"/>
                </a:solidFill>
                <a:latin typeface="微软雅黑" panose="020B0503020204020204" pitchFamily="34" charset="-122"/>
                <a:ea typeface="微软雅黑" panose="020B0503020204020204" pitchFamily="34" charset="-122"/>
              </a:rPr>
              <a:t>单位不得自行进行账务处理</a:t>
            </a:r>
            <a:r>
              <a:rPr lang="zh-CN" altLang="zh-CN" sz="2000" b="0" dirty="0">
                <a:latin typeface="微软雅黑" panose="020B0503020204020204" pitchFamily="34" charset="-122"/>
                <a:ea typeface="微软雅黑" panose="020B0503020204020204" pitchFamily="34" charset="-122"/>
              </a:rPr>
              <a:t>。待财政部门批复（备案）后，进行账务处理。</a:t>
            </a:r>
          </a:p>
        </p:txBody>
      </p:sp>
      <p:sp>
        <p:nvSpPr>
          <p:cNvPr id="24" name="AutoShape 6"/>
          <p:cNvSpPr>
            <a:spLocks noChangeArrowheads="1"/>
          </p:cNvSpPr>
          <p:nvPr/>
        </p:nvSpPr>
        <p:spPr bwMode="auto">
          <a:xfrm rot="5400000">
            <a:off x="7676180" y="1337199"/>
            <a:ext cx="3646842" cy="5123539"/>
          </a:xfrm>
          <a:prstGeom prst="homePlate">
            <a:avLst>
              <a:gd name="adj" fmla="val 12574"/>
            </a:avLst>
          </a:prstGeom>
          <a:solidFill>
            <a:srgbClr val="B4C7E7"/>
          </a:solidFill>
          <a:ln w="6350">
            <a:noFill/>
            <a:miter lim="800000"/>
            <a:headEnd/>
            <a:tailEnd/>
          </a:ln>
          <a:effectLs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25" name="Rectangle 7"/>
          <p:cNvSpPr>
            <a:spLocks noChangeArrowheads="1"/>
          </p:cNvSpPr>
          <p:nvPr/>
        </p:nvSpPr>
        <p:spPr bwMode="auto">
          <a:xfrm>
            <a:off x="7402429" y="2599735"/>
            <a:ext cx="4267060" cy="2462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342900" algn="just">
              <a:defRPr/>
            </a:pPr>
            <a:r>
              <a:rPr lang="zh-CN" altLang="zh-CN" sz="2000" b="0" dirty="0">
                <a:latin typeface="微软雅黑" panose="020B0503020204020204" pitchFamily="34" charset="-122"/>
                <a:ea typeface="微软雅黑" panose="020B0503020204020204" pitchFamily="34" charset="-122"/>
              </a:rPr>
              <a:t>资产盘盈、资产损失和资金挂账</a:t>
            </a:r>
            <a:r>
              <a:rPr lang="zh-CN" altLang="zh-CN" sz="2000" b="0" dirty="0">
                <a:solidFill>
                  <a:srgbClr val="FF0000"/>
                </a:solidFill>
                <a:latin typeface="微软雅黑" panose="020B0503020204020204" pitchFamily="34" charset="-122"/>
                <a:ea typeface="微软雅黑" panose="020B0503020204020204" pitchFamily="34" charset="-122"/>
              </a:rPr>
              <a:t>批复后</a:t>
            </a:r>
            <a:r>
              <a:rPr lang="zh-CN" altLang="zh-CN" sz="2000" b="0" dirty="0">
                <a:latin typeface="微软雅黑" panose="020B0503020204020204" pitchFamily="34" charset="-122"/>
                <a:ea typeface="微软雅黑" panose="020B0503020204020204" pitchFamily="34" charset="-122"/>
              </a:rPr>
              <a:t>，行政事业单位按照国家统一的财务、会计制度进行账务处理，并在</a:t>
            </a:r>
            <a:r>
              <a:rPr lang="zh-CN" altLang="zh-CN" sz="2000" b="0" dirty="0">
                <a:solidFill>
                  <a:srgbClr val="FF0000"/>
                </a:solidFill>
                <a:latin typeface="微软雅黑" panose="020B0503020204020204" pitchFamily="34" charset="-122"/>
                <a:ea typeface="微软雅黑" panose="020B0503020204020204" pitchFamily="34" charset="-122"/>
              </a:rPr>
              <a:t>批复之日起</a:t>
            </a:r>
            <a:r>
              <a:rPr lang="en-US" altLang="zh-CN" sz="2000" b="0" dirty="0">
                <a:solidFill>
                  <a:srgbClr val="FF0000"/>
                </a:solidFill>
                <a:latin typeface="微软雅黑" panose="020B0503020204020204" pitchFamily="34" charset="-122"/>
                <a:ea typeface="微软雅黑" panose="020B0503020204020204" pitchFamily="34" charset="-122"/>
              </a:rPr>
              <a:t>30</a:t>
            </a:r>
            <a:r>
              <a:rPr lang="zh-CN" altLang="zh-CN" sz="2000" b="0" dirty="0">
                <a:solidFill>
                  <a:srgbClr val="FF0000"/>
                </a:solidFill>
                <a:latin typeface="微软雅黑" panose="020B0503020204020204" pitchFamily="34" charset="-122"/>
                <a:ea typeface="微软雅黑" panose="020B0503020204020204" pitchFamily="34" charset="-122"/>
              </a:rPr>
              <a:t>个工作日内</a:t>
            </a:r>
            <a:r>
              <a:rPr lang="zh-CN" altLang="zh-CN" sz="2000" b="0" dirty="0">
                <a:latin typeface="微软雅黑" panose="020B0503020204020204" pitchFamily="34" charset="-122"/>
                <a:ea typeface="微软雅黑" panose="020B0503020204020204" pitchFamily="34" charset="-122"/>
              </a:rPr>
              <a:t>将账务处理结果</a:t>
            </a:r>
            <a:r>
              <a:rPr lang="zh-CN" altLang="zh-CN" sz="2000" b="0" dirty="0">
                <a:solidFill>
                  <a:srgbClr val="FF0000"/>
                </a:solidFill>
                <a:latin typeface="微软雅黑" panose="020B0503020204020204" pitchFamily="34" charset="-122"/>
                <a:ea typeface="微软雅黑" panose="020B0503020204020204" pitchFamily="34" charset="-122"/>
              </a:rPr>
              <a:t>报主管部门备案</a:t>
            </a:r>
            <a:r>
              <a:rPr lang="zh-CN" altLang="zh-CN" sz="2000" b="0" dirty="0">
                <a:latin typeface="微软雅黑" panose="020B0503020204020204" pitchFamily="34" charset="-122"/>
                <a:ea typeface="微软雅黑" panose="020B0503020204020204" pitchFamily="34" charset="-122"/>
              </a:rPr>
              <a:t>。未按照规定调账的，应当详细说明情况并附相关证明材料。</a:t>
            </a:r>
          </a:p>
          <a:p>
            <a:pPr marL="0" indent="342900">
              <a:defRPr/>
            </a:pPr>
            <a:endParaRPr lang="zh-CN" altLang="zh-CN" sz="2000" b="0" dirty="0">
              <a:latin typeface="微软雅黑" panose="020B0503020204020204" pitchFamily="34" charset="-122"/>
              <a:ea typeface="微软雅黑" panose="020B0503020204020204" pitchFamily="34" charset="-122"/>
            </a:endParaRPr>
          </a:p>
        </p:txBody>
      </p:sp>
      <p:sp>
        <p:nvSpPr>
          <p:cNvPr id="26" name="Rectangle 4"/>
          <p:cNvSpPr>
            <a:spLocks noChangeArrowheads="1"/>
          </p:cNvSpPr>
          <p:nvPr/>
        </p:nvSpPr>
        <p:spPr bwMode="auto">
          <a:xfrm>
            <a:off x="3133210" y="1333316"/>
            <a:ext cx="7346951" cy="438150"/>
          </a:xfrm>
          <a:prstGeom prst="rect">
            <a:avLst/>
          </a:prstGeom>
          <a:solidFill>
            <a:srgbClr val="2E75B6"/>
          </a:solidFill>
          <a:ln>
            <a:noFill/>
          </a:ln>
          <a:effectLst>
            <a:outerShdw dist="35921" dir="2700000" algn="ctr" rotWithShape="0">
              <a:schemeClr val="bg2"/>
            </a:outerShdw>
          </a:effectLst>
          <a:extLst>
            <a:ext uri="{91240B29-F687-4F45-9708-019B960494DF}">
              <a14:hiddenLine xmlns:a14="http://schemas.microsoft.com/office/drawing/2010/main" w="6350">
                <a:solidFill>
                  <a:schemeClr val="tx1"/>
                </a:solidFill>
                <a:miter lim="800000"/>
                <a:headEnd/>
                <a:tailEnd/>
              </a14:hiddenLine>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27" name="Text Box 5"/>
          <p:cNvSpPr txBox="1">
            <a:spLocks noChangeArrowheads="1"/>
          </p:cNvSpPr>
          <p:nvPr/>
        </p:nvSpPr>
        <p:spPr bwMode="auto">
          <a:xfrm>
            <a:off x="3685763" y="1392598"/>
            <a:ext cx="6271912" cy="307975"/>
          </a:xfrm>
          <a:prstGeom prst="rect">
            <a:avLst/>
          </a:prstGeom>
          <a:solidFill>
            <a:srgbClr val="2E75B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en-US" sz="2000" dirty="0" smtClean="0">
                <a:solidFill>
                  <a:schemeClr val="bg1"/>
                </a:solidFill>
                <a:latin typeface="微软雅黑" panose="020B0503020204020204" pitchFamily="34" charset="-122"/>
                <a:ea typeface="微软雅黑" panose="020B0503020204020204" pitchFamily="34" charset="-122"/>
              </a:rPr>
              <a:t>账务处理原则</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405751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椭圆 11"/>
          <p:cNvSpPr/>
          <p:nvPr/>
        </p:nvSpPr>
        <p:spPr>
          <a:xfrm>
            <a:off x="4198560" y="1621542"/>
            <a:ext cx="3794880" cy="3794880"/>
          </a:xfrm>
          <a:prstGeom prst="ellipse">
            <a:avLst/>
          </a:prstGeom>
          <a:solidFill>
            <a:srgbClr val="B4C7E7">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0" dirty="0"/>
          </a:p>
        </p:txBody>
      </p:sp>
      <p:sp>
        <p:nvSpPr>
          <p:cNvPr id="3" name="矩形 2"/>
          <p:cNvSpPr/>
          <p:nvPr/>
        </p:nvSpPr>
        <p:spPr>
          <a:xfrm>
            <a:off x="4939588" y="3027111"/>
            <a:ext cx="2545048" cy="1107996"/>
          </a:xfrm>
          <a:prstGeom prst="rect">
            <a:avLst/>
          </a:prstGeom>
        </p:spPr>
        <p:txBody>
          <a:bodyPr wrap="square">
            <a:spAutoFit/>
          </a:bodyPr>
          <a:lstStyle/>
          <a:p>
            <a:pPr algn="ctr"/>
            <a:r>
              <a:rPr lang="zh-CN" altLang="en-US" sz="6600" dirty="0" smtClean="0">
                <a:latin typeface="华文行楷" pitchFamily="2" charset="-122"/>
                <a:ea typeface="华文行楷" pitchFamily="2" charset="-122"/>
                <a:cs typeface="Arial" pitchFamily="34" charset="0"/>
              </a:rPr>
              <a:t>谢谢！</a:t>
            </a:r>
            <a:endParaRPr lang="zh-CN" altLang="en-US" sz="6600" dirty="0">
              <a:latin typeface="华文行楷" pitchFamily="2" charset="-122"/>
              <a:ea typeface="华文行楷" pitchFamily="2" charset="-122"/>
              <a:cs typeface="Arial" pitchFamily="34" charset="0"/>
            </a:endParaRPr>
          </a:p>
        </p:txBody>
      </p:sp>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12333" y="6068291"/>
            <a:ext cx="784630" cy="718736"/>
          </a:xfrm>
          <a:prstGeom prst="rect">
            <a:avLst/>
          </a:prstGeom>
          <a:solidFill>
            <a:schemeClr val="bg1"/>
          </a:solidFill>
        </p:spPr>
      </p:pic>
      <p:sp>
        <p:nvSpPr>
          <p:cNvPr id="7" name="文本框 10"/>
          <p:cNvSpPr txBox="1"/>
          <p:nvPr/>
        </p:nvSpPr>
        <p:spPr>
          <a:xfrm>
            <a:off x="9296963" y="6097984"/>
            <a:ext cx="2895037" cy="689043"/>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6968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edge">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组合 40"/>
          <p:cNvGrpSpPr/>
          <p:nvPr/>
        </p:nvGrpSpPr>
        <p:grpSpPr>
          <a:xfrm>
            <a:off x="2309935" y="1551550"/>
            <a:ext cx="8539163" cy="3703638"/>
            <a:chOff x="692150" y="2447925"/>
            <a:chExt cx="8539163" cy="3703638"/>
          </a:xfrm>
        </p:grpSpPr>
        <p:sp>
          <p:nvSpPr>
            <p:cNvPr id="33" name="AutoShape 3"/>
            <p:cNvSpPr>
              <a:spLocks noChangeArrowheads="1"/>
            </p:cNvSpPr>
            <p:nvPr/>
          </p:nvSpPr>
          <p:spPr bwMode="auto">
            <a:xfrm rot="5400000">
              <a:off x="2432050" y="708025"/>
              <a:ext cx="571500" cy="4051300"/>
            </a:xfrm>
            <a:prstGeom prst="homePlate">
              <a:avLst>
                <a:gd name="adj" fmla="val 26949"/>
              </a:avLst>
            </a:prstGeom>
            <a:solidFill>
              <a:schemeClr val="accent5">
                <a:lumMod val="40000"/>
                <a:lumOff val="60000"/>
              </a:schemeClr>
            </a:solidFill>
            <a:ln>
              <a:noFill/>
            </a:ln>
            <a:effectLst>
              <a:outerShdw dist="35921" dir="2700000" algn="ctr" rotWithShape="0">
                <a:srgbClr val="808080"/>
              </a:outerShdw>
            </a:effectLst>
            <a:extLst>
              <a:ext uri="{91240B29-F687-4F45-9708-019B960494DF}">
                <a14:hiddenLine xmlns:a14="http://schemas.microsoft.com/office/drawing/2010/main" w="6350">
                  <a:solidFill>
                    <a:schemeClr val="tx2"/>
                  </a:solidFill>
                  <a:miter lim="800000"/>
                  <a:headEnd/>
                  <a:tailEnd/>
                </a14:hiddenLine>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4" name="Freeform 4"/>
            <p:cNvSpPr>
              <a:spLocks/>
            </p:cNvSpPr>
            <p:nvPr/>
          </p:nvSpPr>
          <p:spPr bwMode="auto">
            <a:xfrm>
              <a:off x="692150" y="2963863"/>
              <a:ext cx="4049713" cy="3187700"/>
            </a:xfrm>
            <a:custGeom>
              <a:avLst/>
              <a:gdLst>
                <a:gd name="T0" fmla="*/ 2147483647 w 2551"/>
                <a:gd name="T1" fmla="*/ 2147483647 h 2008"/>
                <a:gd name="T2" fmla="*/ 2147483647 w 2551"/>
                <a:gd name="T3" fmla="*/ 0 h 2008"/>
                <a:gd name="T4" fmla="*/ 2147483647 w 2551"/>
                <a:gd name="T5" fmla="*/ 2147483647 h 2008"/>
                <a:gd name="T6" fmla="*/ 0 w 2551"/>
                <a:gd name="T7" fmla="*/ 0 h 2008"/>
                <a:gd name="T8" fmla="*/ 0 w 2551"/>
                <a:gd name="T9" fmla="*/ 2147483647 h 2008"/>
                <a:gd name="T10" fmla="*/ 2147483647 w 2551"/>
                <a:gd name="T11" fmla="*/ 2147483647 h 200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51" h="2008">
                  <a:moveTo>
                    <a:pt x="2551" y="2008"/>
                  </a:moveTo>
                  <a:lnTo>
                    <a:pt x="2551" y="0"/>
                  </a:lnTo>
                  <a:lnTo>
                    <a:pt x="1274" y="97"/>
                  </a:lnTo>
                  <a:lnTo>
                    <a:pt x="0" y="0"/>
                  </a:lnTo>
                  <a:lnTo>
                    <a:pt x="0" y="2008"/>
                  </a:lnTo>
                  <a:lnTo>
                    <a:pt x="2551" y="2008"/>
                  </a:lnTo>
                </a:path>
              </a:pathLst>
            </a:custGeom>
            <a:noFill/>
            <a:ln w="6350" cmpd="sng">
              <a:solidFill>
                <a:srgbClr val="000000"/>
              </a:solidFill>
              <a:prstDash val="solid"/>
              <a:round/>
              <a:headEnd/>
              <a:tailEnd/>
            </a:ln>
            <a:extLst>
              <a:ext uri="{909E8E84-426E-40DD-AFC4-6F175D3DCCD1}">
                <a14:hiddenFill xmlns:a14="http://schemas.microsoft.com/office/drawing/2010/main">
                  <a:solidFill>
                    <a:schemeClr val="bg1"/>
                  </a:solidFill>
                </a14:hiddenFill>
              </a:ext>
            </a:extLst>
          </p:spPr>
          <p:txBody>
            <a:bodyPr/>
            <a:lstStyle/>
            <a:p>
              <a:endParaRPr lang="zh-CN" altLang="en-US"/>
            </a:p>
          </p:txBody>
        </p:sp>
        <p:sp>
          <p:nvSpPr>
            <p:cNvPr id="35" name="Text Box 5"/>
            <p:cNvSpPr txBox="1">
              <a:spLocks noChangeArrowheads="1"/>
            </p:cNvSpPr>
            <p:nvPr/>
          </p:nvSpPr>
          <p:spPr bwMode="auto">
            <a:xfrm>
              <a:off x="777875" y="2549804"/>
              <a:ext cx="3879850"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en-US" sz="2400" dirty="0">
                  <a:latin typeface="微软雅黑" pitchFamily="34" charset="-122"/>
                  <a:ea typeface="微软雅黑" pitchFamily="34" charset="-122"/>
                </a:rPr>
                <a:t>资产清查</a:t>
              </a:r>
              <a:endParaRPr kumimoji="1" lang="zh-CN" altLang="en-US" sz="2400" dirty="0"/>
            </a:p>
          </p:txBody>
        </p:sp>
        <p:sp>
          <p:nvSpPr>
            <p:cNvPr id="36" name="AutoShape 6"/>
            <p:cNvSpPr>
              <a:spLocks noChangeArrowheads="1"/>
            </p:cNvSpPr>
            <p:nvPr/>
          </p:nvSpPr>
          <p:spPr bwMode="auto">
            <a:xfrm rot="5400000">
              <a:off x="6919913" y="708025"/>
              <a:ext cx="571500" cy="4051300"/>
            </a:xfrm>
            <a:prstGeom prst="homePlate">
              <a:avLst>
                <a:gd name="adj" fmla="val 26949"/>
              </a:avLst>
            </a:prstGeom>
            <a:solidFill>
              <a:schemeClr val="accent5">
                <a:lumMod val="40000"/>
                <a:lumOff val="60000"/>
              </a:schemeClr>
            </a:solidFill>
            <a:ln>
              <a:noFill/>
            </a:ln>
            <a:effectLst>
              <a:outerShdw dist="35921" dir="2700000" algn="ctr" rotWithShape="0">
                <a:srgbClr val="808080"/>
              </a:outerShdw>
            </a:effectLst>
            <a:extLst>
              <a:ext uri="{91240B29-F687-4F45-9708-019B960494DF}">
                <a14:hiddenLine xmlns:a14="http://schemas.microsoft.com/office/drawing/2010/main" w="6350">
                  <a:solidFill>
                    <a:schemeClr val="tx2"/>
                  </a:solidFill>
                  <a:miter lim="800000"/>
                  <a:headEnd/>
                  <a:tailEnd/>
                </a14:hiddenLine>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7" name="Freeform 7"/>
            <p:cNvSpPr>
              <a:spLocks/>
            </p:cNvSpPr>
            <p:nvPr/>
          </p:nvSpPr>
          <p:spPr bwMode="auto">
            <a:xfrm>
              <a:off x="5180013" y="2963863"/>
              <a:ext cx="4049712" cy="3187700"/>
            </a:xfrm>
            <a:custGeom>
              <a:avLst/>
              <a:gdLst>
                <a:gd name="T0" fmla="*/ 2147483647 w 2551"/>
                <a:gd name="T1" fmla="*/ 2147483647 h 2008"/>
                <a:gd name="T2" fmla="*/ 2147483647 w 2551"/>
                <a:gd name="T3" fmla="*/ 0 h 2008"/>
                <a:gd name="T4" fmla="*/ 2147483647 w 2551"/>
                <a:gd name="T5" fmla="*/ 2147483647 h 2008"/>
                <a:gd name="T6" fmla="*/ 0 w 2551"/>
                <a:gd name="T7" fmla="*/ 0 h 2008"/>
                <a:gd name="T8" fmla="*/ 0 w 2551"/>
                <a:gd name="T9" fmla="*/ 2147483647 h 2008"/>
                <a:gd name="T10" fmla="*/ 2147483647 w 2551"/>
                <a:gd name="T11" fmla="*/ 2147483647 h 200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51" h="2008">
                  <a:moveTo>
                    <a:pt x="2551" y="2008"/>
                  </a:moveTo>
                  <a:lnTo>
                    <a:pt x="2551" y="0"/>
                  </a:lnTo>
                  <a:lnTo>
                    <a:pt x="1274" y="97"/>
                  </a:lnTo>
                  <a:lnTo>
                    <a:pt x="0" y="0"/>
                  </a:lnTo>
                  <a:lnTo>
                    <a:pt x="0" y="2008"/>
                  </a:lnTo>
                  <a:lnTo>
                    <a:pt x="2551" y="2008"/>
                  </a:lnTo>
                </a:path>
              </a:pathLst>
            </a:custGeom>
            <a:noFill/>
            <a:ln w="6350" cmpd="sng">
              <a:solidFill>
                <a:srgbClr val="000000"/>
              </a:solidFill>
              <a:prstDash val="solid"/>
              <a:round/>
              <a:headEnd/>
              <a:tailEnd/>
            </a:ln>
            <a:extLst>
              <a:ext uri="{909E8E84-426E-40DD-AFC4-6F175D3DCCD1}">
                <a14:hiddenFill xmlns:a14="http://schemas.microsoft.com/office/drawing/2010/main">
                  <a:solidFill>
                    <a:schemeClr val="bg1"/>
                  </a:solidFill>
                </a14:hiddenFill>
              </a:ext>
            </a:extLst>
          </p:spPr>
          <p:txBody>
            <a:bodyPr/>
            <a:lstStyle/>
            <a:p>
              <a:endParaRPr lang="zh-CN" altLang="en-US"/>
            </a:p>
          </p:txBody>
        </p:sp>
        <p:sp>
          <p:nvSpPr>
            <p:cNvPr id="38" name="Text Box 8"/>
            <p:cNvSpPr txBox="1">
              <a:spLocks noChangeArrowheads="1"/>
            </p:cNvSpPr>
            <p:nvPr/>
          </p:nvSpPr>
          <p:spPr bwMode="auto">
            <a:xfrm>
              <a:off x="5265738" y="2549803"/>
              <a:ext cx="3879850"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zh-CN" sz="2400" dirty="0">
                  <a:latin typeface="微软雅黑" pitchFamily="34" charset="-122"/>
                  <a:ea typeface="微软雅黑" pitchFamily="34" charset="-122"/>
                </a:rPr>
                <a:t>资产核实</a:t>
              </a:r>
              <a:endParaRPr lang="zh-CN" altLang="en-US" sz="2400" dirty="0">
                <a:latin typeface="微软雅黑" pitchFamily="34" charset="-122"/>
                <a:ea typeface="微软雅黑" pitchFamily="34" charset="-122"/>
              </a:endParaRPr>
            </a:p>
          </p:txBody>
        </p:sp>
        <p:sp>
          <p:nvSpPr>
            <p:cNvPr id="39" name="Rectangle 9"/>
            <p:cNvSpPr>
              <a:spLocks noChangeArrowheads="1"/>
            </p:cNvSpPr>
            <p:nvPr/>
          </p:nvSpPr>
          <p:spPr bwMode="auto">
            <a:xfrm>
              <a:off x="817563" y="3257550"/>
              <a:ext cx="3789362" cy="27699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buFont typeface="Wingdings" panose="05000000000000000000" pitchFamily="2" charset="2"/>
                <a:buChar char="Ø"/>
                <a:defRPr/>
              </a:pPr>
              <a:r>
                <a:rPr lang="zh-CN" altLang="zh-CN" sz="2000" b="0" dirty="0">
                  <a:latin typeface="微软雅黑" panose="020B0503020204020204" pitchFamily="34" charset="-122"/>
                  <a:ea typeface="微软雅黑" panose="020B0503020204020204" pitchFamily="34" charset="-122"/>
                </a:rPr>
                <a:t>是指各级政府及其财政部门、主管部门和行政事业单位，根据专项工作要求或者特定经济行为需要，按照规定的政策、工作程序和方法，对行政事业单位进行</a:t>
              </a:r>
              <a:r>
                <a:rPr lang="zh-CN" altLang="zh-CN" sz="2000" b="0" dirty="0">
                  <a:solidFill>
                    <a:srgbClr val="FF0000"/>
                  </a:solidFill>
                  <a:latin typeface="微软雅黑" panose="020B0503020204020204" pitchFamily="34" charset="-122"/>
                  <a:ea typeface="微软雅黑" panose="020B0503020204020204" pitchFamily="34" charset="-122"/>
                </a:rPr>
                <a:t>账务清理、财产清查</a:t>
              </a:r>
              <a:r>
                <a:rPr lang="zh-CN" altLang="zh-CN" sz="2000" b="0" dirty="0">
                  <a:latin typeface="微软雅黑" panose="020B0503020204020204" pitchFamily="34" charset="-122"/>
                  <a:ea typeface="微软雅黑" panose="020B0503020204020204" pitchFamily="34" charset="-122"/>
                </a:rPr>
                <a:t>，</a:t>
              </a:r>
              <a:r>
                <a:rPr lang="zh-CN" altLang="zh-CN" sz="2000" b="0" dirty="0">
                  <a:solidFill>
                    <a:srgbClr val="FF0000"/>
                  </a:solidFill>
                  <a:latin typeface="微软雅黑" panose="020B0503020204020204" pitchFamily="34" charset="-122"/>
                  <a:ea typeface="微软雅黑" panose="020B0503020204020204" pitchFamily="34" charset="-122"/>
                </a:rPr>
                <a:t>依法认定各项资产损溢和资金挂账</a:t>
              </a:r>
              <a:r>
                <a:rPr lang="zh-CN" altLang="zh-CN" sz="2000" b="0" dirty="0">
                  <a:latin typeface="微软雅黑" panose="020B0503020204020204" pitchFamily="34" charset="-122"/>
                  <a:ea typeface="微软雅黑" panose="020B0503020204020204" pitchFamily="34" charset="-122"/>
                </a:rPr>
                <a:t>，真实反映行政事业单位国有资产占有使用状况的工作</a:t>
              </a:r>
              <a:r>
                <a:rPr lang="zh-CN" altLang="en-US" sz="2000" b="0" dirty="0">
                  <a:latin typeface="微软雅黑" panose="020B0503020204020204" pitchFamily="34" charset="-122"/>
                  <a:ea typeface="微软雅黑" panose="020B0503020204020204" pitchFamily="34" charset="-122"/>
                </a:rPr>
                <a:t>。</a:t>
              </a:r>
              <a:endParaRPr lang="en-US" altLang="zh-CN" sz="2000" b="0" dirty="0">
                <a:latin typeface="微软雅黑" panose="020B0503020204020204" pitchFamily="34" charset="-122"/>
                <a:ea typeface="微软雅黑" panose="020B0503020204020204" pitchFamily="34" charset="-122"/>
              </a:endParaRPr>
            </a:p>
          </p:txBody>
        </p:sp>
        <p:sp>
          <p:nvSpPr>
            <p:cNvPr id="40" name="Rectangle 10"/>
            <p:cNvSpPr>
              <a:spLocks noChangeArrowheads="1"/>
            </p:cNvSpPr>
            <p:nvPr/>
          </p:nvSpPr>
          <p:spPr bwMode="auto">
            <a:xfrm>
              <a:off x="5318125" y="3257550"/>
              <a:ext cx="3787775" cy="2154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buFont typeface="Wingdings" panose="05000000000000000000" pitchFamily="2" charset="2"/>
                <a:buChar char="Ø"/>
                <a:defRPr/>
              </a:pPr>
              <a:r>
                <a:rPr lang="zh-CN" altLang="zh-CN" sz="2000" b="0" dirty="0">
                  <a:latin typeface="微软雅黑" panose="020B0503020204020204" pitchFamily="34" charset="-122"/>
                  <a:ea typeface="微软雅黑" panose="020B0503020204020204" pitchFamily="34" charset="-122"/>
                </a:rPr>
                <a:t>是指财政部门和主管部门根据国家资产清查核实政策和有关财务、会计制度，对行政事业单位资产清查工作中认定的</a:t>
              </a:r>
              <a:r>
                <a:rPr lang="zh-CN" altLang="zh-CN" sz="2000" b="0" dirty="0">
                  <a:solidFill>
                    <a:srgbClr val="FF0000"/>
                  </a:solidFill>
                  <a:latin typeface="微软雅黑" panose="020B0503020204020204" pitchFamily="34" charset="-122"/>
                  <a:ea typeface="微软雅黑" panose="020B0503020204020204" pitchFamily="34" charset="-122"/>
                </a:rPr>
                <a:t>资产盘盈、资产损失和资金挂账</a:t>
              </a:r>
              <a:r>
                <a:rPr lang="zh-CN" altLang="zh-CN" sz="2000" b="0" dirty="0">
                  <a:latin typeface="微软雅黑" panose="020B0503020204020204" pitchFamily="34" charset="-122"/>
                  <a:ea typeface="微软雅黑" panose="020B0503020204020204" pitchFamily="34" charset="-122"/>
                </a:rPr>
                <a:t>等进行</a:t>
              </a:r>
              <a:r>
                <a:rPr lang="zh-CN" altLang="zh-CN" sz="2000" b="0" dirty="0">
                  <a:solidFill>
                    <a:srgbClr val="FF0000"/>
                  </a:solidFill>
                  <a:latin typeface="微软雅黑" panose="020B0503020204020204" pitchFamily="34" charset="-122"/>
                  <a:ea typeface="微软雅黑" panose="020B0503020204020204" pitchFamily="34" charset="-122"/>
                </a:rPr>
                <a:t>认定批复</a:t>
              </a:r>
              <a:r>
                <a:rPr lang="zh-CN" altLang="zh-CN" sz="2000" b="0" dirty="0">
                  <a:latin typeface="微软雅黑" panose="020B0503020204020204" pitchFamily="34" charset="-122"/>
                  <a:ea typeface="微软雅黑" panose="020B0503020204020204" pitchFamily="34" charset="-122"/>
                </a:rPr>
                <a:t>，并对资产总额</a:t>
              </a:r>
              <a:r>
                <a:rPr lang="zh-CN" altLang="zh-CN" sz="2000" b="0" dirty="0">
                  <a:solidFill>
                    <a:schemeClr val="tx1"/>
                  </a:solidFill>
                  <a:latin typeface="微软雅黑" panose="020B0503020204020204" pitchFamily="34" charset="-122"/>
                  <a:ea typeface="微软雅黑" panose="020B0503020204020204" pitchFamily="34" charset="-122"/>
                </a:rPr>
                <a:t>进行确认的</a:t>
              </a:r>
              <a:r>
                <a:rPr lang="zh-CN" altLang="zh-CN" sz="2000" b="0" dirty="0">
                  <a:latin typeface="微软雅黑" panose="020B0503020204020204" pitchFamily="34" charset="-122"/>
                  <a:ea typeface="微软雅黑" panose="020B0503020204020204" pitchFamily="34" charset="-122"/>
                </a:rPr>
                <a:t>工作。</a:t>
              </a:r>
              <a:endParaRPr lang="zh-CN" altLang="en-US" sz="2000" b="0" dirty="0">
                <a:latin typeface="微软雅黑" panose="020B0503020204020204" pitchFamily="34" charset="-122"/>
                <a:ea typeface="微软雅黑" panose="020B0503020204020204" pitchFamily="34" charset="-122"/>
              </a:endParaRPr>
            </a:p>
          </p:txBody>
        </p:sp>
      </p:grpSp>
      <p:grpSp>
        <p:nvGrpSpPr>
          <p:cNvPr id="46" name="组合 45"/>
          <p:cNvGrpSpPr/>
          <p:nvPr/>
        </p:nvGrpSpPr>
        <p:grpSpPr>
          <a:xfrm>
            <a:off x="-70343" y="-7067"/>
            <a:ext cx="12262343" cy="6820873"/>
            <a:chOff x="-70343" y="-7067"/>
            <a:chExt cx="12262343" cy="6820873"/>
          </a:xfrm>
        </p:grpSpPr>
        <p:grpSp>
          <p:nvGrpSpPr>
            <p:cNvPr id="21" name="组合 20"/>
            <p:cNvGrpSpPr/>
            <p:nvPr/>
          </p:nvGrpSpPr>
          <p:grpSpPr>
            <a:xfrm>
              <a:off x="-1" y="-7067"/>
              <a:ext cx="12192001" cy="6820873"/>
              <a:chOff x="-1" y="-7067"/>
              <a:chExt cx="12192001" cy="6820873"/>
            </a:xfrm>
          </p:grpSpPr>
          <p:grpSp>
            <p:nvGrpSpPr>
              <p:cNvPr id="22" name="组合 21"/>
              <p:cNvGrpSpPr/>
              <p:nvPr/>
            </p:nvGrpSpPr>
            <p:grpSpPr>
              <a:xfrm>
                <a:off x="0" y="-7067"/>
                <a:ext cx="12192000" cy="6820873"/>
                <a:chOff x="0" y="-7067"/>
                <a:chExt cx="12192000" cy="6820873"/>
              </a:xfrm>
            </p:grpSpPr>
            <p:grpSp>
              <p:nvGrpSpPr>
                <p:cNvPr id="25" name="组合 24"/>
                <p:cNvGrpSpPr/>
                <p:nvPr/>
              </p:nvGrpSpPr>
              <p:grpSpPr>
                <a:xfrm>
                  <a:off x="0" y="-7067"/>
                  <a:ext cx="12192000" cy="6820873"/>
                  <a:chOff x="838200" y="685800"/>
                  <a:chExt cx="8470476" cy="4724400"/>
                </a:xfrm>
              </p:grpSpPr>
              <p:sp>
                <p:nvSpPr>
                  <p:cNvPr id="29"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0" name="矩形 29"/>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26" name="组合 25"/>
                <p:cNvGrpSpPr/>
                <p:nvPr/>
              </p:nvGrpSpPr>
              <p:grpSpPr>
                <a:xfrm>
                  <a:off x="0" y="-998"/>
                  <a:ext cx="12192000" cy="871737"/>
                  <a:chOff x="0" y="0"/>
                  <a:chExt cx="12192000" cy="871737"/>
                </a:xfrm>
              </p:grpSpPr>
              <p:sp>
                <p:nvSpPr>
                  <p:cNvPr id="27" name="矩形 26"/>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3" name="流程图: 手动输入 22"/>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流程图: 手动输入 23"/>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文本框 30"/>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32" name="文本框 31"/>
            <p:cNvSpPr txBox="1"/>
            <p:nvPr/>
          </p:nvSpPr>
          <p:spPr>
            <a:xfrm>
              <a:off x="-70343" y="480926"/>
              <a:ext cx="2757271"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1.</a:t>
              </a:r>
              <a:r>
                <a:rPr lang="zh-CN" altLang="en-US" sz="2000" b="1" dirty="0" smtClean="0">
                  <a:solidFill>
                    <a:schemeClr val="bg1"/>
                  </a:solidFill>
                  <a:latin typeface="微软雅黑" panose="020B0503020204020204" pitchFamily="34" charset="-122"/>
                  <a:ea typeface="微软雅黑" panose="020B0503020204020204" pitchFamily="34" charset="-122"/>
                </a:rPr>
                <a:t>资产</a:t>
              </a:r>
              <a:r>
                <a:rPr lang="zh-CN" altLang="en-US" sz="2000" b="1" dirty="0">
                  <a:solidFill>
                    <a:schemeClr val="bg1"/>
                  </a:solidFill>
                  <a:latin typeface="微软雅黑" panose="020B0503020204020204" pitchFamily="34" charset="-122"/>
                  <a:ea typeface="微软雅黑" panose="020B0503020204020204" pitchFamily="34" charset="-122"/>
                </a:rPr>
                <a:t>清查与资产核实</a:t>
              </a:r>
            </a:p>
          </p:txBody>
        </p:sp>
        <p:grpSp>
          <p:nvGrpSpPr>
            <p:cNvPr id="42" name="组合 41"/>
            <p:cNvGrpSpPr/>
            <p:nvPr/>
          </p:nvGrpSpPr>
          <p:grpSpPr>
            <a:xfrm>
              <a:off x="8512333" y="6068291"/>
              <a:ext cx="3679667" cy="718736"/>
              <a:chOff x="8151262" y="-28617"/>
              <a:chExt cx="3679667" cy="738197"/>
            </a:xfrm>
          </p:grpSpPr>
          <p:pic>
            <p:nvPicPr>
              <p:cNvPr id="43" name="图片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44" name="文本框 43"/>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4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Tree>
    <p:extLst>
      <p:ext uri="{BB962C8B-B14F-4D97-AF65-F5344CB8AC3E}">
        <p14:creationId xmlns:p14="http://schemas.microsoft.com/office/powerpoint/2010/main" val="1377150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0466" y="-7067"/>
            <a:ext cx="12242466" cy="6820873"/>
            <a:chOff x="-50466" y="-7067"/>
            <a:chExt cx="12242466" cy="6820873"/>
          </a:xfrm>
        </p:grpSpPr>
        <p:grpSp>
          <p:nvGrpSpPr>
            <p:cNvPr id="31" name="组合 30"/>
            <p:cNvGrpSpPr/>
            <p:nvPr/>
          </p:nvGrpSpPr>
          <p:grpSpPr>
            <a:xfrm>
              <a:off x="-1" y="-7067"/>
              <a:ext cx="12192001" cy="6820873"/>
              <a:chOff x="-1" y="-7067"/>
              <a:chExt cx="12192001" cy="6820873"/>
            </a:xfrm>
          </p:grpSpPr>
          <p:grpSp>
            <p:nvGrpSpPr>
              <p:cNvPr id="38" name="组合 37"/>
              <p:cNvGrpSpPr/>
              <p:nvPr/>
            </p:nvGrpSpPr>
            <p:grpSpPr>
              <a:xfrm>
                <a:off x="0" y="-7067"/>
                <a:ext cx="12192000" cy="6820873"/>
                <a:chOff x="0" y="-7067"/>
                <a:chExt cx="12192000" cy="6820873"/>
              </a:xfrm>
            </p:grpSpPr>
            <p:grpSp>
              <p:nvGrpSpPr>
                <p:cNvPr id="41" name="组合 40"/>
                <p:cNvGrpSpPr/>
                <p:nvPr/>
              </p:nvGrpSpPr>
              <p:grpSpPr>
                <a:xfrm>
                  <a:off x="0" y="-7067"/>
                  <a:ext cx="12192000" cy="6820873"/>
                  <a:chOff x="838200" y="685800"/>
                  <a:chExt cx="8470476" cy="4724400"/>
                </a:xfrm>
              </p:grpSpPr>
              <p:sp>
                <p:nvSpPr>
                  <p:cNvPr id="45"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46" name="矩形 45"/>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42" name="组合 41"/>
                <p:cNvGrpSpPr/>
                <p:nvPr/>
              </p:nvGrpSpPr>
              <p:grpSpPr>
                <a:xfrm>
                  <a:off x="0" y="-998"/>
                  <a:ext cx="12192000" cy="871737"/>
                  <a:chOff x="0" y="0"/>
                  <a:chExt cx="12192000" cy="871737"/>
                </a:xfrm>
              </p:grpSpPr>
              <p:sp>
                <p:nvSpPr>
                  <p:cNvPr id="43" name="矩形 42"/>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9" name="流程图: 手动输入 38"/>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流程图: 手动输入 39"/>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2" name="文本框 31"/>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33" name="文本框 32"/>
            <p:cNvSpPr txBox="1"/>
            <p:nvPr/>
          </p:nvSpPr>
          <p:spPr>
            <a:xfrm>
              <a:off x="-3" y="480926"/>
              <a:ext cx="2518119"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34" name="组合 33"/>
            <p:cNvGrpSpPr/>
            <p:nvPr/>
          </p:nvGrpSpPr>
          <p:grpSpPr>
            <a:xfrm>
              <a:off x="8512333" y="6068291"/>
              <a:ext cx="3679667" cy="718736"/>
              <a:chOff x="8151262" y="-28617"/>
              <a:chExt cx="3679667" cy="738197"/>
            </a:xfrm>
          </p:grpSpPr>
          <p:pic>
            <p:nvPicPr>
              <p:cNvPr id="36" name="图片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37" name="文本框 36"/>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3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grpSp>
        <p:nvGrpSpPr>
          <p:cNvPr id="4" name="组合 3"/>
          <p:cNvGrpSpPr/>
          <p:nvPr/>
        </p:nvGrpSpPr>
        <p:grpSpPr>
          <a:xfrm>
            <a:off x="5866890" y="1334181"/>
            <a:ext cx="5314950" cy="3987034"/>
            <a:chOff x="3844779" y="1877300"/>
            <a:chExt cx="5314950" cy="3987034"/>
          </a:xfrm>
        </p:grpSpPr>
        <p:sp>
          <p:nvSpPr>
            <p:cNvPr id="49" name="AutoShape 5"/>
            <p:cNvSpPr>
              <a:spLocks noChangeArrowheads="1"/>
            </p:cNvSpPr>
            <p:nvPr/>
          </p:nvSpPr>
          <p:spPr bwMode="auto">
            <a:xfrm>
              <a:off x="3844779" y="2592497"/>
              <a:ext cx="1885950" cy="1238250"/>
            </a:xfrm>
            <a:prstGeom prst="hexagon">
              <a:avLst>
                <a:gd name="adj" fmla="val 27049"/>
                <a:gd name="vf" fmla="val 115470"/>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0" name="AutoShape 6"/>
            <p:cNvSpPr>
              <a:spLocks noChangeArrowheads="1"/>
            </p:cNvSpPr>
            <p:nvPr/>
          </p:nvSpPr>
          <p:spPr bwMode="auto">
            <a:xfrm>
              <a:off x="3844779" y="3946634"/>
              <a:ext cx="1885950" cy="1238250"/>
            </a:xfrm>
            <a:prstGeom prst="hexagon">
              <a:avLst>
                <a:gd name="adj" fmla="val 27049"/>
                <a:gd name="vf" fmla="val 115470"/>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2" name="AutoShape 8"/>
            <p:cNvSpPr>
              <a:spLocks noChangeArrowheads="1"/>
            </p:cNvSpPr>
            <p:nvPr/>
          </p:nvSpPr>
          <p:spPr bwMode="auto">
            <a:xfrm>
              <a:off x="5543404" y="4626084"/>
              <a:ext cx="1885950" cy="1238250"/>
            </a:xfrm>
            <a:prstGeom prst="hexagon">
              <a:avLst>
                <a:gd name="adj" fmla="val 27049"/>
                <a:gd name="vf" fmla="val 115470"/>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grpSp>
          <p:nvGrpSpPr>
            <p:cNvPr id="3" name="组合 2"/>
            <p:cNvGrpSpPr/>
            <p:nvPr/>
          </p:nvGrpSpPr>
          <p:grpSpPr>
            <a:xfrm>
              <a:off x="3971326" y="1877300"/>
              <a:ext cx="5188403" cy="3494783"/>
              <a:chOff x="3939576" y="1905109"/>
              <a:chExt cx="5188403" cy="3494783"/>
            </a:xfrm>
          </p:grpSpPr>
          <p:sp>
            <p:nvSpPr>
              <p:cNvPr id="47" name="AutoShape 3"/>
              <p:cNvSpPr>
                <a:spLocks noChangeArrowheads="1"/>
              </p:cNvSpPr>
              <p:nvPr/>
            </p:nvSpPr>
            <p:spPr bwMode="auto">
              <a:xfrm>
                <a:off x="7242029" y="2592497"/>
                <a:ext cx="1885950" cy="1238250"/>
              </a:xfrm>
              <a:prstGeom prst="hexagon">
                <a:avLst>
                  <a:gd name="adj" fmla="val 27049"/>
                  <a:gd name="vf" fmla="val 115470"/>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8" name="AutoShape 4"/>
              <p:cNvSpPr>
                <a:spLocks noChangeArrowheads="1"/>
              </p:cNvSpPr>
              <p:nvPr/>
            </p:nvSpPr>
            <p:spPr bwMode="auto">
              <a:xfrm>
                <a:off x="7242029" y="3946634"/>
                <a:ext cx="1885950" cy="1238250"/>
              </a:xfrm>
              <a:prstGeom prst="hexagon">
                <a:avLst>
                  <a:gd name="adj" fmla="val 27049"/>
                  <a:gd name="vf" fmla="val 115470"/>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1" name="AutoShape 7"/>
              <p:cNvSpPr>
                <a:spLocks noChangeArrowheads="1"/>
              </p:cNvSpPr>
              <p:nvPr/>
            </p:nvSpPr>
            <p:spPr bwMode="auto">
              <a:xfrm>
                <a:off x="5543404" y="1905109"/>
                <a:ext cx="1885950" cy="1238250"/>
              </a:xfrm>
              <a:prstGeom prst="hexagon">
                <a:avLst>
                  <a:gd name="adj" fmla="val 27049"/>
                  <a:gd name="vf" fmla="val 115470"/>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3" name="AutoShape 9"/>
              <p:cNvSpPr>
                <a:spLocks noChangeArrowheads="1"/>
              </p:cNvSpPr>
              <p:nvPr/>
            </p:nvSpPr>
            <p:spPr bwMode="auto">
              <a:xfrm>
                <a:off x="5543404" y="3265597"/>
                <a:ext cx="1885950" cy="1238250"/>
              </a:xfrm>
              <a:prstGeom prst="hexagon">
                <a:avLst>
                  <a:gd name="adj" fmla="val 27049"/>
                  <a:gd name="vf" fmla="val 115470"/>
                </a:avLst>
              </a:prstGeom>
              <a:solidFill>
                <a:srgbClr val="D9D9D9"/>
              </a:solidFill>
              <a:ln w="6350">
                <a:solidFill>
                  <a:srgbClr val="D9D9D9"/>
                </a:solidFill>
                <a:miter lim="800000"/>
                <a:headEnd/>
                <a:tailEnd/>
              </a:ln>
              <a:effectLst>
                <a:outerShdw dist="35921" dir="2700000" algn="ctr" rotWithShape="0">
                  <a:schemeClr val="hlink"/>
                </a:outerShdw>
              </a:effectLst>
            </p:spPr>
            <p:txBody>
              <a:bodyPr wrap="none" lIns="7200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4" name="Text Box 10"/>
              <p:cNvSpPr txBox="1">
                <a:spLocks noChangeArrowheads="1"/>
              </p:cNvSpPr>
              <p:nvPr/>
            </p:nvSpPr>
            <p:spPr bwMode="auto">
              <a:xfrm flipH="1">
                <a:off x="5638201" y="3700850"/>
                <a:ext cx="1638300"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zh-CN" sz="2400" dirty="0">
                    <a:latin typeface="微软雅黑" panose="020B0503020204020204" pitchFamily="34" charset="-122"/>
                    <a:ea typeface="微软雅黑" panose="020B0503020204020204" pitchFamily="34" charset="-122"/>
                  </a:rPr>
                  <a:t>资产盘盈</a:t>
                </a:r>
                <a:endParaRPr lang="zh-CN" altLang="en-US" sz="2400" dirty="0">
                  <a:solidFill>
                    <a:schemeClr val="tx1"/>
                  </a:solidFill>
                </a:endParaRPr>
              </a:p>
            </p:txBody>
          </p:sp>
          <p:sp>
            <p:nvSpPr>
              <p:cNvPr id="55" name="Text Box 11"/>
              <p:cNvSpPr txBox="1">
                <a:spLocks noChangeArrowheads="1"/>
              </p:cNvSpPr>
              <p:nvPr/>
            </p:nvSpPr>
            <p:spPr bwMode="auto">
              <a:xfrm flipH="1">
                <a:off x="5680405" y="2371140"/>
                <a:ext cx="16383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defRPr/>
                </a:pPr>
                <a:r>
                  <a:rPr lang="zh-CN" altLang="zh-CN" sz="2000" b="0" dirty="0">
                    <a:latin typeface="微软雅黑" panose="020B0503020204020204" pitchFamily="34" charset="-122"/>
                    <a:ea typeface="微软雅黑" panose="020B0503020204020204" pitchFamily="34" charset="-122"/>
                  </a:rPr>
                  <a:t>货币资金盘盈</a:t>
                </a:r>
                <a:endParaRPr lang="en-US" altLang="zh-CN" sz="2000" b="0" dirty="0">
                  <a:latin typeface="微软雅黑" panose="020B0503020204020204" pitchFamily="34" charset="-122"/>
                  <a:ea typeface="微软雅黑" panose="020B0503020204020204" pitchFamily="34" charset="-122"/>
                </a:endParaRPr>
              </a:p>
            </p:txBody>
          </p:sp>
          <p:sp>
            <p:nvSpPr>
              <p:cNvPr id="56" name="Text Box 12"/>
              <p:cNvSpPr txBox="1">
                <a:spLocks noChangeArrowheads="1"/>
              </p:cNvSpPr>
              <p:nvPr/>
            </p:nvSpPr>
            <p:spPr bwMode="auto">
              <a:xfrm flipH="1">
                <a:off x="5638201" y="5092115"/>
                <a:ext cx="16383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b="0" dirty="0">
                    <a:latin typeface="微软雅黑" panose="020B0503020204020204" pitchFamily="34" charset="-122"/>
                    <a:ea typeface="微软雅黑" panose="020B0503020204020204" pitchFamily="34" charset="-122"/>
                  </a:rPr>
                  <a:t>固定资产</a:t>
                </a:r>
                <a:r>
                  <a:rPr lang="zh-CN" altLang="zh-CN" sz="2000" b="0" dirty="0">
                    <a:latin typeface="微软雅黑" panose="020B0503020204020204" pitchFamily="34" charset="-122"/>
                    <a:ea typeface="微软雅黑" panose="020B0503020204020204" pitchFamily="34" charset="-122"/>
                  </a:rPr>
                  <a:t>盘盈</a:t>
                </a:r>
                <a:endParaRPr lang="en-US" altLang="zh-CN" sz="2000" b="0" dirty="0">
                  <a:latin typeface="微软雅黑" panose="020B0503020204020204" pitchFamily="34" charset="-122"/>
                  <a:ea typeface="微软雅黑" panose="020B0503020204020204" pitchFamily="34" charset="-122"/>
                </a:endParaRPr>
              </a:p>
            </p:txBody>
          </p:sp>
          <p:sp>
            <p:nvSpPr>
              <p:cNvPr id="57" name="Text Box 13"/>
              <p:cNvSpPr txBox="1">
                <a:spLocks noChangeArrowheads="1"/>
              </p:cNvSpPr>
              <p:nvPr/>
            </p:nvSpPr>
            <p:spPr bwMode="auto">
              <a:xfrm flipH="1">
                <a:off x="3939576" y="4412665"/>
                <a:ext cx="16383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b="0" dirty="0">
                    <a:latin typeface="微软雅黑" panose="020B0503020204020204" pitchFamily="34" charset="-122"/>
                    <a:ea typeface="微软雅黑" panose="020B0503020204020204" pitchFamily="34" charset="-122"/>
                  </a:rPr>
                  <a:t>无形资产</a:t>
                </a:r>
                <a:r>
                  <a:rPr lang="zh-CN" altLang="zh-CN" sz="2000" b="0" dirty="0">
                    <a:latin typeface="微软雅黑" panose="020B0503020204020204" pitchFamily="34" charset="-122"/>
                    <a:ea typeface="微软雅黑" panose="020B0503020204020204" pitchFamily="34" charset="-122"/>
                  </a:rPr>
                  <a:t>盘盈</a:t>
                </a:r>
                <a:endParaRPr lang="en-US" altLang="zh-CN" sz="2000" b="0" dirty="0">
                  <a:latin typeface="微软雅黑" panose="020B0503020204020204" pitchFamily="34" charset="-122"/>
                  <a:ea typeface="微软雅黑" panose="020B0503020204020204" pitchFamily="34" charset="-122"/>
                </a:endParaRPr>
              </a:p>
            </p:txBody>
          </p:sp>
          <p:sp>
            <p:nvSpPr>
              <p:cNvPr id="58" name="Text Box 14"/>
              <p:cNvSpPr txBox="1">
                <a:spLocks noChangeArrowheads="1"/>
              </p:cNvSpPr>
              <p:nvPr/>
            </p:nvSpPr>
            <p:spPr bwMode="auto">
              <a:xfrm flipH="1">
                <a:off x="3939576" y="3058527"/>
                <a:ext cx="16383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b="0" dirty="0">
                    <a:latin typeface="微软雅黑" panose="020B0503020204020204" pitchFamily="34" charset="-122"/>
                    <a:ea typeface="微软雅黑" panose="020B0503020204020204" pitchFamily="34" charset="-122"/>
                  </a:rPr>
                  <a:t>往来款项</a:t>
                </a:r>
                <a:r>
                  <a:rPr lang="zh-CN" altLang="zh-CN" sz="2000" b="0" dirty="0">
                    <a:latin typeface="微软雅黑" panose="020B0503020204020204" pitchFamily="34" charset="-122"/>
                    <a:ea typeface="微软雅黑" panose="020B0503020204020204" pitchFamily="34" charset="-122"/>
                  </a:rPr>
                  <a:t>盘盈</a:t>
                </a:r>
                <a:endParaRPr lang="en-US" altLang="zh-CN" sz="2000" b="0" dirty="0">
                  <a:latin typeface="微软雅黑" panose="020B0503020204020204" pitchFamily="34" charset="-122"/>
                  <a:ea typeface="微软雅黑" panose="020B0503020204020204" pitchFamily="34" charset="-122"/>
                </a:endParaRPr>
              </a:p>
            </p:txBody>
          </p:sp>
          <p:sp>
            <p:nvSpPr>
              <p:cNvPr id="59" name="Text Box 15"/>
              <p:cNvSpPr txBox="1">
                <a:spLocks noChangeArrowheads="1"/>
              </p:cNvSpPr>
              <p:nvPr/>
            </p:nvSpPr>
            <p:spPr bwMode="auto">
              <a:xfrm flipH="1">
                <a:off x="7336826" y="3058527"/>
                <a:ext cx="16383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b="0" dirty="0">
                    <a:latin typeface="微软雅黑" panose="020B0503020204020204" pitchFamily="34" charset="-122"/>
                    <a:ea typeface="微软雅黑" panose="020B0503020204020204" pitchFamily="34" charset="-122"/>
                  </a:rPr>
                  <a:t>存货</a:t>
                </a:r>
                <a:r>
                  <a:rPr lang="zh-CN" altLang="zh-CN" sz="2000" b="0" dirty="0">
                    <a:latin typeface="微软雅黑" panose="020B0503020204020204" pitchFamily="34" charset="-122"/>
                    <a:ea typeface="微软雅黑" panose="020B0503020204020204" pitchFamily="34" charset="-122"/>
                  </a:rPr>
                  <a:t>盘盈</a:t>
                </a:r>
                <a:endParaRPr lang="en-US" altLang="zh-CN" sz="2000" b="0" dirty="0">
                  <a:latin typeface="微软雅黑" panose="020B0503020204020204" pitchFamily="34" charset="-122"/>
                  <a:ea typeface="微软雅黑" panose="020B0503020204020204" pitchFamily="34" charset="-122"/>
                </a:endParaRPr>
              </a:p>
            </p:txBody>
          </p:sp>
          <p:sp>
            <p:nvSpPr>
              <p:cNvPr id="60" name="Text Box 16"/>
              <p:cNvSpPr txBox="1">
                <a:spLocks noChangeArrowheads="1"/>
              </p:cNvSpPr>
              <p:nvPr/>
            </p:nvSpPr>
            <p:spPr bwMode="auto">
              <a:xfrm flipH="1">
                <a:off x="7336826" y="4412665"/>
                <a:ext cx="16383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b="0" dirty="0">
                    <a:latin typeface="微软雅黑" panose="020B0503020204020204" pitchFamily="34" charset="-122"/>
                    <a:ea typeface="微软雅黑" panose="020B0503020204020204" pitchFamily="34" charset="-122"/>
                  </a:rPr>
                  <a:t>对外投资</a:t>
                </a:r>
                <a:r>
                  <a:rPr lang="zh-CN" altLang="zh-CN" sz="2000" b="0" dirty="0">
                    <a:latin typeface="微软雅黑" panose="020B0503020204020204" pitchFamily="34" charset="-122"/>
                    <a:ea typeface="微软雅黑" panose="020B0503020204020204" pitchFamily="34" charset="-122"/>
                  </a:rPr>
                  <a:t>盘盈</a:t>
                </a:r>
                <a:endParaRPr lang="en-US" altLang="zh-CN" sz="2000" b="0" dirty="0">
                  <a:latin typeface="微软雅黑" panose="020B0503020204020204" pitchFamily="34" charset="-122"/>
                  <a:ea typeface="微软雅黑" panose="020B0503020204020204" pitchFamily="34" charset="-122"/>
                </a:endParaRPr>
              </a:p>
            </p:txBody>
          </p:sp>
        </p:grpSp>
      </p:grpSp>
      <p:sp>
        <p:nvSpPr>
          <p:cNvPr id="2" name="矩形 1"/>
          <p:cNvSpPr/>
          <p:nvPr/>
        </p:nvSpPr>
        <p:spPr>
          <a:xfrm>
            <a:off x="1864659" y="2338134"/>
            <a:ext cx="3665283" cy="1938992"/>
          </a:xfrm>
          <a:prstGeom prst="rect">
            <a:avLst/>
          </a:prstGeom>
          <a:solidFill>
            <a:schemeClr val="accent5">
              <a:lumMod val="40000"/>
              <a:lumOff val="60000"/>
            </a:schemeClr>
          </a:solidFill>
        </p:spPr>
        <p:txBody>
          <a:bodyPr wrap="square">
            <a:spAutoFit/>
          </a:bodyPr>
          <a:lstStyle/>
          <a:p>
            <a:pPr algn="just">
              <a:defRPr/>
            </a:pPr>
            <a:r>
              <a:rPr lang="zh-CN" altLang="zh-CN" sz="2400" b="1" dirty="0">
                <a:latin typeface="+mn-ea"/>
              </a:rPr>
              <a:t>资产盘盈</a:t>
            </a:r>
            <a:r>
              <a:rPr lang="zh-CN" altLang="zh-CN" sz="2400" dirty="0">
                <a:latin typeface="+mn-ea"/>
              </a:rPr>
              <a:t>是指行政事业单位在资产清查基准日无账面记载，但单位实际占有使用的能以货币计量的经济资源</a:t>
            </a:r>
            <a:r>
              <a:rPr lang="zh-CN" altLang="en-US" sz="2400" dirty="0">
                <a:latin typeface="+mn-ea"/>
              </a:rPr>
              <a:t>。</a:t>
            </a:r>
            <a:endParaRPr lang="en-US" altLang="zh-CN" sz="2400" dirty="0">
              <a:latin typeface="+mn-ea"/>
            </a:endParaRPr>
          </a:p>
        </p:txBody>
      </p:sp>
    </p:spTree>
    <p:extLst>
      <p:ext uri="{BB962C8B-B14F-4D97-AF65-F5344CB8AC3E}">
        <p14:creationId xmlns:p14="http://schemas.microsoft.com/office/powerpoint/2010/main" val="3110447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3"/>
          <p:cNvSpPr/>
          <p:nvPr/>
        </p:nvSpPr>
        <p:spPr>
          <a:xfrm>
            <a:off x="3577772" y="3439193"/>
            <a:ext cx="8126550" cy="78185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矩形 54"/>
          <p:cNvSpPr/>
          <p:nvPr/>
        </p:nvSpPr>
        <p:spPr>
          <a:xfrm>
            <a:off x="3577772" y="5048720"/>
            <a:ext cx="8126550" cy="78185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矩形 51"/>
          <p:cNvSpPr/>
          <p:nvPr/>
        </p:nvSpPr>
        <p:spPr>
          <a:xfrm>
            <a:off x="3577772" y="4463666"/>
            <a:ext cx="8126550" cy="52819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矩形 52"/>
          <p:cNvSpPr/>
          <p:nvPr/>
        </p:nvSpPr>
        <p:spPr>
          <a:xfrm>
            <a:off x="3577772" y="2856500"/>
            <a:ext cx="8126550" cy="52819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p:cNvSpPr/>
          <p:nvPr/>
        </p:nvSpPr>
        <p:spPr>
          <a:xfrm>
            <a:off x="3577772" y="1823071"/>
            <a:ext cx="8126550" cy="78185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3577772" y="1244339"/>
            <a:ext cx="8126550" cy="52819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 name="组合 19"/>
          <p:cNvGrpSpPr/>
          <p:nvPr/>
        </p:nvGrpSpPr>
        <p:grpSpPr>
          <a:xfrm>
            <a:off x="-50466" y="-7067"/>
            <a:ext cx="12242466" cy="6820873"/>
            <a:chOff x="-50466" y="-7067"/>
            <a:chExt cx="12242466" cy="6820873"/>
          </a:xfrm>
        </p:grpSpPr>
        <p:grpSp>
          <p:nvGrpSpPr>
            <p:cNvPr id="21" name="组合 20"/>
            <p:cNvGrpSpPr/>
            <p:nvPr/>
          </p:nvGrpSpPr>
          <p:grpSpPr>
            <a:xfrm>
              <a:off x="-1" y="-7067"/>
              <a:ext cx="12192001" cy="6820873"/>
              <a:chOff x="-1" y="-7067"/>
              <a:chExt cx="12192001" cy="6820873"/>
            </a:xfrm>
          </p:grpSpPr>
          <p:grpSp>
            <p:nvGrpSpPr>
              <p:cNvPr id="28" name="组合 27"/>
              <p:cNvGrpSpPr/>
              <p:nvPr/>
            </p:nvGrpSpPr>
            <p:grpSpPr>
              <a:xfrm>
                <a:off x="0" y="-7067"/>
                <a:ext cx="12192000" cy="6820873"/>
                <a:chOff x="0" y="-7067"/>
                <a:chExt cx="12192000" cy="6820873"/>
              </a:xfrm>
            </p:grpSpPr>
            <p:grpSp>
              <p:nvGrpSpPr>
                <p:cNvPr id="31" name="组合 30"/>
                <p:cNvGrpSpPr/>
                <p:nvPr/>
              </p:nvGrpSpPr>
              <p:grpSpPr>
                <a:xfrm>
                  <a:off x="0" y="-7067"/>
                  <a:ext cx="12192000" cy="6820873"/>
                  <a:chOff x="838200" y="685800"/>
                  <a:chExt cx="8470476" cy="4724400"/>
                </a:xfrm>
              </p:grpSpPr>
              <p:sp>
                <p:nvSpPr>
                  <p:cNvPr id="35"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6" name="矩形 35"/>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2" name="组合 31"/>
                <p:cNvGrpSpPr/>
                <p:nvPr/>
              </p:nvGrpSpPr>
              <p:grpSpPr>
                <a:xfrm>
                  <a:off x="0" y="-998"/>
                  <a:ext cx="12192000" cy="871737"/>
                  <a:chOff x="0" y="0"/>
                  <a:chExt cx="12192000" cy="871737"/>
                </a:xfrm>
              </p:grpSpPr>
              <p:sp>
                <p:nvSpPr>
                  <p:cNvPr id="33" name="矩形 32"/>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流程图: 手动输入 28"/>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流程图: 手动输入 29"/>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3" name="文本框 22"/>
            <p:cNvSpPr txBox="1"/>
            <p:nvPr/>
          </p:nvSpPr>
          <p:spPr>
            <a:xfrm>
              <a:off x="-3" y="480926"/>
              <a:ext cx="2518119"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4" name="组合 23"/>
            <p:cNvGrpSpPr/>
            <p:nvPr/>
          </p:nvGrpSpPr>
          <p:grpSpPr>
            <a:xfrm>
              <a:off x="8512333" y="6068291"/>
              <a:ext cx="3679667" cy="718736"/>
              <a:chOff x="8151262" y="-28617"/>
              <a:chExt cx="3679667" cy="738197"/>
            </a:xfrm>
          </p:grpSpPr>
          <p:pic>
            <p:nvPicPr>
              <p:cNvPr id="26" name="图片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7" name="文本框 26"/>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grpSp>
        <p:nvGrpSpPr>
          <p:cNvPr id="49" name="组合 48"/>
          <p:cNvGrpSpPr/>
          <p:nvPr/>
        </p:nvGrpSpPr>
        <p:grpSpPr>
          <a:xfrm>
            <a:off x="1880396" y="1205083"/>
            <a:ext cx="9710524" cy="4625493"/>
            <a:chOff x="693738" y="2441575"/>
            <a:chExt cx="8428037" cy="3638550"/>
          </a:xfrm>
        </p:grpSpPr>
        <p:sp>
          <p:nvSpPr>
            <p:cNvPr id="37" name="Rectangle 2"/>
            <p:cNvSpPr>
              <a:spLocks noChangeArrowheads="1"/>
            </p:cNvSpPr>
            <p:nvPr/>
          </p:nvSpPr>
          <p:spPr bwMode="auto">
            <a:xfrm>
              <a:off x="693738" y="2441575"/>
              <a:ext cx="1350962" cy="1112838"/>
            </a:xfrm>
            <a:prstGeom prst="rect">
              <a:avLst/>
            </a:prstGeom>
            <a:solidFill>
              <a:schemeClr val="accent5">
                <a:lumMod val="40000"/>
                <a:lumOff val="60000"/>
              </a:schemeClr>
            </a:solidFill>
            <a:ln>
              <a:noFill/>
            </a:ln>
            <a:effectLst>
              <a:outerShdw dist="35921" dir="2700000" algn="ctr" rotWithShape="0">
                <a:schemeClr val="bg2"/>
              </a:outerShdw>
            </a:effectLst>
            <a:extLst>
              <a:ext uri="{91240B29-F687-4F45-9708-019B960494DF}">
                <a14:hiddenLine xmlns:a14="http://schemas.microsoft.com/office/drawing/2010/main" w="6350">
                  <a:solidFill>
                    <a:schemeClr val="tx1"/>
                  </a:solidFill>
                  <a:miter lim="800000"/>
                  <a:headEnd/>
                  <a:tailEnd/>
                </a14:hiddenLine>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8" name="Rectangle 3"/>
            <p:cNvSpPr>
              <a:spLocks noChangeArrowheads="1"/>
            </p:cNvSpPr>
            <p:nvPr/>
          </p:nvSpPr>
          <p:spPr bwMode="auto">
            <a:xfrm>
              <a:off x="693738" y="3705225"/>
              <a:ext cx="1350962" cy="1111250"/>
            </a:xfrm>
            <a:prstGeom prst="rect">
              <a:avLst/>
            </a:prstGeom>
            <a:solidFill>
              <a:schemeClr val="accent5">
                <a:lumMod val="40000"/>
                <a:lumOff val="60000"/>
              </a:schemeClr>
            </a:solidFill>
            <a:ln>
              <a:noFill/>
            </a:ln>
            <a:effectLst>
              <a:outerShdw dist="35921" dir="2700000" algn="ctr" rotWithShape="0">
                <a:schemeClr val="bg2"/>
              </a:outerShdw>
            </a:effectLst>
            <a:extLst>
              <a:ext uri="{91240B29-F687-4F45-9708-019B960494DF}">
                <a14:hiddenLine xmlns:a14="http://schemas.microsoft.com/office/drawing/2010/main" w="6350">
                  <a:solidFill>
                    <a:schemeClr val="tx1"/>
                  </a:solidFill>
                  <a:miter lim="800000"/>
                  <a:headEnd/>
                  <a:tailEnd/>
                </a14:hiddenLine>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9" name="Rectangle 4"/>
            <p:cNvSpPr>
              <a:spLocks noChangeArrowheads="1"/>
            </p:cNvSpPr>
            <p:nvPr/>
          </p:nvSpPr>
          <p:spPr bwMode="auto">
            <a:xfrm>
              <a:off x="693738" y="4967288"/>
              <a:ext cx="1350962" cy="1112837"/>
            </a:xfrm>
            <a:prstGeom prst="rect">
              <a:avLst/>
            </a:prstGeom>
            <a:solidFill>
              <a:schemeClr val="accent5">
                <a:lumMod val="40000"/>
                <a:lumOff val="60000"/>
              </a:schemeClr>
            </a:solidFill>
            <a:ln>
              <a:noFill/>
            </a:ln>
            <a:effectLst>
              <a:outerShdw dist="35921" dir="2700000" algn="ctr" rotWithShape="0">
                <a:schemeClr val="bg2"/>
              </a:outerShdw>
            </a:effectLst>
            <a:extLst>
              <a:ext uri="{91240B29-F687-4F45-9708-019B960494DF}">
                <a14:hiddenLine xmlns:a14="http://schemas.microsoft.com/office/drawing/2010/main" w="6350">
                  <a:solidFill>
                    <a:schemeClr val="tx1"/>
                  </a:solidFill>
                  <a:miter lim="800000"/>
                  <a:headEnd/>
                  <a:tailEnd/>
                </a14:hiddenLine>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1" name="Text Box 7"/>
            <p:cNvSpPr txBox="1">
              <a:spLocks noChangeArrowheads="1"/>
            </p:cNvSpPr>
            <p:nvPr/>
          </p:nvSpPr>
          <p:spPr bwMode="auto">
            <a:xfrm>
              <a:off x="858004" y="2649567"/>
              <a:ext cx="1058353" cy="7263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en-US" sz="2000" dirty="0">
                  <a:solidFill>
                    <a:schemeClr val="tx1"/>
                  </a:solidFill>
                  <a:latin typeface="微软雅黑" panose="020B0503020204020204" pitchFamily="34" charset="-122"/>
                  <a:ea typeface="微软雅黑" panose="020B0503020204020204" pitchFamily="34" charset="-122"/>
                </a:rPr>
                <a:t>货币资金盘盈</a:t>
              </a:r>
              <a:r>
                <a:rPr lang="zh-CN" altLang="en-US" sz="2000" dirty="0" smtClean="0">
                  <a:solidFill>
                    <a:schemeClr val="tx1"/>
                  </a:solidFill>
                  <a:latin typeface="微软雅黑" panose="020B0503020204020204" pitchFamily="34" charset="-122"/>
                  <a:ea typeface="微软雅黑" panose="020B0503020204020204" pitchFamily="34" charset="-122"/>
                </a:rPr>
                <a:t>及其认定</a:t>
              </a:r>
              <a:r>
                <a:rPr lang="zh-CN" altLang="en-US" sz="2000" dirty="0">
                  <a:solidFill>
                    <a:schemeClr val="tx1"/>
                  </a:solidFill>
                  <a:latin typeface="微软雅黑" panose="020B0503020204020204" pitchFamily="34" charset="-122"/>
                  <a:ea typeface="微软雅黑" panose="020B0503020204020204" pitchFamily="34" charset="-122"/>
                </a:rPr>
                <a:t>方式</a:t>
              </a:r>
            </a:p>
          </p:txBody>
        </p:sp>
        <p:sp>
          <p:nvSpPr>
            <p:cNvPr id="42" name="Rectangle 8"/>
            <p:cNvSpPr>
              <a:spLocks noChangeArrowheads="1"/>
            </p:cNvSpPr>
            <p:nvPr/>
          </p:nvSpPr>
          <p:spPr bwMode="auto">
            <a:xfrm>
              <a:off x="2266950" y="2453256"/>
              <a:ext cx="6854825" cy="10894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1587" lvl="1" indent="0"/>
              <a:r>
                <a:rPr kumimoji="1" lang="zh-CN" altLang="en-US" sz="1800" b="0" dirty="0" smtClean="0">
                  <a:latin typeface="微软雅黑" panose="020B0503020204020204" pitchFamily="34" charset="-122"/>
                  <a:ea typeface="微软雅黑" panose="020B0503020204020204" pitchFamily="34" charset="-122"/>
                </a:rPr>
                <a:t>    货币</a:t>
              </a:r>
              <a:r>
                <a:rPr kumimoji="1" lang="zh-CN" altLang="en-US" sz="1800" b="0" dirty="0">
                  <a:latin typeface="微软雅黑" panose="020B0503020204020204" pitchFamily="34" charset="-122"/>
                  <a:ea typeface="微软雅黑" panose="020B0503020204020204" pitchFamily="34" charset="-122"/>
                </a:rPr>
                <a:t>资金盘盈是指行政事业单位清查出的无账面记载或者反映的</a:t>
              </a:r>
              <a:r>
                <a:rPr kumimoji="1" lang="zh-CN" altLang="en-US" sz="1800" b="0" dirty="0">
                  <a:solidFill>
                    <a:schemeClr val="tx1"/>
                  </a:solidFill>
                  <a:latin typeface="微软雅黑" panose="020B0503020204020204" pitchFamily="34" charset="-122"/>
                  <a:ea typeface="微软雅黑" panose="020B0503020204020204" pitchFamily="34" charset="-122"/>
                </a:rPr>
                <a:t>现金和</a:t>
              </a:r>
              <a:r>
                <a:rPr kumimoji="1" lang="zh-CN" altLang="en-US" sz="1800" b="0" dirty="0">
                  <a:latin typeface="微软雅黑" panose="020B0503020204020204" pitchFamily="34" charset="-122"/>
                  <a:ea typeface="微软雅黑" panose="020B0503020204020204" pitchFamily="34" charset="-122"/>
                </a:rPr>
                <a:t>各</a:t>
              </a:r>
              <a:r>
                <a:rPr kumimoji="1" lang="zh-CN" altLang="en-US" sz="1800" b="0" dirty="0" smtClean="0">
                  <a:latin typeface="微软雅黑" panose="020B0503020204020204" pitchFamily="34" charset="-122"/>
                  <a:ea typeface="微软雅黑" panose="020B0503020204020204" pitchFamily="34" charset="-122"/>
                </a:rPr>
                <a:t>类         </a:t>
              </a:r>
              <a:endParaRPr kumimoji="1" lang="en-US" altLang="zh-CN" sz="1800" b="0" dirty="0" smtClean="0">
                <a:latin typeface="微软雅黑" panose="020B0503020204020204" pitchFamily="34" charset="-122"/>
                <a:ea typeface="微软雅黑" panose="020B0503020204020204" pitchFamily="34" charset="-122"/>
              </a:endParaRPr>
            </a:p>
            <a:p>
              <a:pPr marL="1587" lvl="1" indent="0"/>
              <a:r>
                <a:rPr kumimoji="1" lang="en-US" altLang="zh-CN" sz="1800" b="0" dirty="0">
                  <a:latin typeface="微软雅黑" panose="020B0503020204020204" pitchFamily="34" charset="-122"/>
                  <a:ea typeface="微软雅黑" panose="020B0503020204020204" pitchFamily="34" charset="-122"/>
                </a:rPr>
                <a:t> </a:t>
              </a:r>
              <a:r>
                <a:rPr kumimoji="1" lang="en-US" altLang="zh-CN" sz="1800" b="0" dirty="0" smtClean="0">
                  <a:latin typeface="微软雅黑" panose="020B0503020204020204" pitchFamily="34" charset="-122"/>
                  <a:ea typeface="微软雅黑" panose="020B0503020204020204" pitchFamily="34" charset="-122"/>
                </a:rPr>
                <a:t>   </a:t>
              </a:r>
              <a:r>
                <a:rPr kumimoji="1" lang="zh-CN" altLang="en-US" sz="1800" b="0" dirty="0" smtClean="0">
                  <a:solidFill>
                    <a:schemeClr val="tx1"/>
                  </a:solidFill>
                  <a:latin typeface="微软雅黑" panose="020B0503020204020204" pitchFamily="34" charset="-122"/>
                  <a:ea typeface="微软雅黑" panose="020B0503020204020204" pitchFamily="34" charset="-122"/>
                </a:rPr>
                <a:t>存款</a:t>
              </a:r>
              <a:r>
                <a:rPr kumimoji="1" lang="zh-CN" altLang="en-US" sz="1800" b="0" dirty="0">
                  <a:latin typeface="微软雅黑" panose="020B0503020204020204" pitchFamily="34" charset="-122"/>
                  <a:ea typeface="微软雅黑" panose="020B0503020204020204" pitchFamily="34" charset="-122"/>
                </a:rPr>
                <a:t>等，具体按照以下方式</a:t>
              </a:r>
              <a:r>
                <a:rPr kumimoji="1" lang="zh-CN" altLang="en-US" sz="1800" b="0" dirty="0" smtClean="0">
                  <a:latin typeface="微软雅黑" panose="020B0503020204020204" pitchFamily="34" charset="-122"/>
                  <a:ea typeface="微软雅黑" panose="020B0503020204020204" pitchFamily="34" charset="-122"/>
                </a:rPr>
                <a:t>认定：</a:t>
              </a:r>
              <a:endParaRPr kumimoji="1" lang="zh-CN" altLang="en-US" sz="1800" b="0" dirty="0">
                <a:latin typeface="微软雅黑" panose="020B0503020204020204" pitchFamily="34" charset="-122"/>
                <a:ea typeface="微软雅黑" panose="020B0503020204020204" pitchFamily="34" charset="-122"/>
              </a:endParaRPr>
            </a:p>
            <a:p>
              <a:pPr marL="287337" lvl="1" indent="-285750">
                <a:buFont typeface="Wingdings" panose="05000000000000000000" pitchFamily="2" charset="2"/>
                <a:buChar char="Ø"/>
              </a:pPr>
              <a:r>
                <a:rPr kumimoji="1" lang="zh-CN" altLang="en-US" sz="1800" b="0" dirty="0" smtClean="0">
                  <a:latin typeface="微软雅黑" panose="020B0503020204020204" pitchFamily="34" charset="-122"/>
                  <a:ea typeface="微软雅黑" panose="020B0503020204020204" pitchFamily="34" charset="-122"/>
                </a:rPr>
                <a:t>现金</a:t>
              </a:r>
              <a:r>
                <a:rPr kumimoji="1" lang="zh-CN" altLang="en-US" sz="1800" b="0" dirty="0">
                  <a:latin typeface="微软雅黑" panose="020B0503020204020204" pitchFamily="34" charset="-122"/>
                  <a:ea typeface="微软雅黑" panose="020B0503020204020204" pitchFamily="34" charset="-122"/>
                </a:rPr>
                <a:t>盘盈，根据现金保管人确认的</a:t>
              </a:r>
              <a:r>
                <a:rPr kumimoji="1" lang="zh-CN" altLang="en-US" sz="1800" b="0" dirty="0">
                  <a:solidFill>
                    <a:srgbClr val="FF0000"/>
                  </a:solidFill>
                  <a:latin typeface="微软雅黑" panose="020B0503020204020204" pitchFamily="34" charset="-122"/>
                  <a:ea typeface="微软雅黑" panose="020B0503020204020204" pitchFamily="34" charset="-122"/>
                </a:rPr>
                <a:t>现金盘点情况</a:t>
              </a:r>
              <a:r>
                <a:rPr kumimoji="1" lang="zh-CN" altLang="en-US" sz="1800" b="0" dirty="0">
                  <a:latin typeface="微软雅黑" panose="020B0503020204020204" pitchFamily="34" charset="-122"/>
                  <a:ea typeface="微软雅黑" panose="020B0503020204020204" pitchFamily="34" charset="-122"/>
                </a:rPr>
                <a:t>（包括倒推至基准日的记录）和现金保管人对于</a:t>
              </a:r>
              <a:r>
                <a:rPr kumimoji="1" lang="zh-CN" altLang="en-US" sz="1800" b="0" dirty="0">
                  <a:solidFill>
                    <a:srgbClr val="FF0000"/>
                  </a:solidFill>
                  <a:latin typeface="微软雅黑" panose="020B0503020204020204" pitchFamily="34" charset="-122"/>
                  <a:ea typeface="微软雅黑" panose="020B0503020204020204" pitchFamily="34" charset="-122"/>
                </a:rPr>
                <a:t>现金盘盈的说明</a:t>
              </a:r>
              <a:r>
                <a:rPr kumimoji="1" lang="zh-CN" altLang="en-US" sz="1800" b="0" dirty="0">
                  <a:latin typeface="微软雅黑" panose="020B0503020204020204" pitchFamily="34" charset="-122"/>
                  <a:ea typeface="微软雅黑" panose="020B0503020204020204" pitchFamily="34" charset="-122"/>
                </a:rPr>
                <a:t>等进行认定。</a:t>
              </a:r>
            </a:p>
            <a:p>
              <a:pPr marL="287337" lvl="1" indent="-285750">
                <a:buFont typeface="Wingdings" panose="05000000000000000000" pitchFamily="2" charset="2"/>
                <a:buChar char="Ø"/>
              </a:pPr>
              <a:r>
                <a:rPr kumimoji="1" lang="zh-CN" altLang="en-US" sz="1800" b="0" dirty="0" smtClean="0">
                  <a:latin typeface="微软雅黑" panose="020B0503020204020204" pitchFamily="34" charset="-122"/>
                  <a:ea typeface="微软雅黑" panose="020B0503020204020204" pitchFamily="34" charset="-122"/>
                </a:rPr>
                <a:t>存款</a:t>
              </a:r>
              <a:r>
                <a:rPr kumimoji="1" lang="zh-CN" altLang="en-US" sz="1800" b="0" dirty="0">
                  <a:latin typeface="微软雅黑" panose="020B0503020204020204" pitchFamily="34" charset="-122"/>
                  <a:ea typeface="微软雅黑" panose="020B0503020204020204" pitchFamily="34" charset="-122"/>
                </a:rPr>
                <a:t>盘盈，根据</a:t>
              </a:r>
              <a:r>
                <a:rPr kumimoji="1" lang="zh-CN" altLang="en-US" sz="1800" b="0" dirty="0">
                  <a:solidFill>
                    <a:srgbClr val="FF0000"/>
                  </a:solidFill>
                  <a:latin typeface="微软雅黑" panose="020B0503020204020204" pitchFamily="34" charset="-122"/>
                  <a:ea typeface="微软雅黑" panose="020B0503020204020204" pitchFamily="34" charset="-122"/>
                </a:rPr>
                <a:t>银行对账单</a:t>
              </a:r>
              <a:r>
                <a:rPr kumimoji="1" lang="zh-CN" altLang="en-US" sz="1800" b="0" dirty="0">
                  <a:latin typeface="微软雅黑" panose="020B0503020204020204" pitchFamily="34" charset="-122"/>
                  <a:ea typeface="微软雅黑" panose="020B0503020204020204" pitchFamily="34" charset="-122"/>
                </a:rPr>
                <a:t>和</a:t>
              </a:r>
              <a:r>
                <a:rPr kumimoji="1" lang="zh-CN" altLang="en-US" sz="1800" b="0" dirty="0">
                  <a:solidFill>
                    <a:srgbClr val="FF0000"/>
                  </a:solidFill>
                  <a:latin typeface="微软雅黑" panose="020B0503020204020204" pitchFamily="34" charset="-122"/>
                  <a:ea typeface="微软雅黑" panose="020B0503020204020204" pitchFamily="34" charset="-122"/>
                </a:rPr>
                <a:t>银行存款余额调节表</a:t>
              </a:r>
              <a:r>
                <a:rPr kumimoji="1" lang="zh-CN" altLang="en-US" sz="1800" b="0" dirty="0">
                  <a:latin typeface="微软雅黑" panose="020B0503020204020204" pitchFamily="34" charset="-122"/>
                  <a:ea typeface="微软雅黑" panose="020B0503020204020204" pitchFamily="34" charset="-122"/>
                </a:rPr>
                <a:t>进行认定。</a:t>
              </a:r>
            </a:p>
          </p:txBody>
        </p:sp>
        <p:sp>
          <p:nvSpPr>
            <p:cNvPr id="44" name="Text Box 10"/>
            <p:cNvSpPr txBox="1">
              <a:spLocks noChangeArrowheads="1"/>
            </p:cNvSpPr>
            <p:nvPr/>
          </p:nvSpPr>
          <p:spPr bwMode="auto">
            <a:xfrm>
              <a:off x="877887" y="3897690"/>
              <a:ext cx="982663" cy="7263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en-US" sz="2000" dirty="0">
                  <a:solidFill>
                    <a:schemeClr val="tx1"/>
                  </a:solidFill>
                  <a:latin typeface="微软雅黑" panose="020B0503020204020204" pitchFamily="34" charset="-122"/>
                  <a:ea typeface="微软雅黑" panose="020B0503020204020204" pitchFamily="34" charset="-122"/>
                </a:rPr>
                <a:t>存货盘盈</a:t>
              </a:r>
              <a:r>
                <a:rPr lang="zh-CN" altLang="en-US" sz="2000" dirty="0" smtClean="0">
                  <a:solidFill>
                    <a:schemeClr val="tx1"/>
                  </a:solidFill>
                  <a:latin typeface="微软雅黑" panose="020B0503020204020204" pitchFamily="34" charset="-122"/>
                  <a:ea typeface="微软雅黑" panose="020B0503020204020204" pitchFamily="34" charset="-122"/>
                </a:rPr>
                <a:t>及其认定</a:t>
              </a:r>
              <a:r>
                <a:rPr lang="zh-CN" altLang="en-US" sz="2000" dirty="0">
                  <a:solidFill>
                    <a:schemeClr val="tx1"/>
                  </a:solidFill>
                  <a:latin typeface="微软雅黑" panose="020B0503020204020204" pitchFamily="34" charset="-122"/>
                  <a:ea typeface="微软雅黑" panose="020B0503020204020204" pitchFamily="34" charset="-122"/>
                </a:rPr>
                <a:t>方式</a:t>
              </a:r>
            </a:p>
          </p:txBody>
        </p:sp>
        <p:sp>
          <p:nvSpPr>
            <p:cNvPr id="45" name="Rectangle 11"/>
            <p:cNvSpPr>
              <a:spLocks noChangeArrowheads="1"/>
            </p:cNvSpPr>
            <p:nvPr/>
          </p:nvSpPr>
          <p:spPr bwMode="auto">
            <a:xfrm>
              <a:off x="2266950" y="3746813"/>
              <a:ext cx="6854825" cy="8715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kumimoji="1" lang="en-US" altLang="zh-CN" sz="1800" b="0" dirty="0" smtClean="0">
                  <a:solidFill>
                    <a:schemeClr val="tx1"/>
                  </a:solidFill>
                  <a:latin typeface="微软雅黑" panose="020B0503020204020204" pitchFamily="34" charset="-122"/>
                  <a:ea typeface="微软雅黑" panose="020B0503020204020204" pitchFamily="34" charset="-122"/>
                </a:rPr>
                <a:t>    </a:t>
              </a:r>
              <a:r>
                <a:rPr kumimoji="1" lang="zh-CN" altLang="zh-CN" sz="1800" b="0" dirty="0" smtClean="0">
                  <a:solidFill>
                    <a:schemeClr val="tx1"/>
                  </a:solidFill>
                  <a:latin typeface="微软雅黑" panose="020B0503020204020204" pitchFamily="34" charset="-122"/>
                  <a:ea typeface="微软雅黑" panose="020B0503020204020204" pitchFamily="34" charset="-122"/>
                </a:rPr>
                <a:t>存货</a:t>
              </a:r>
              <a:r>
                <a:rPr kumimoji="1" lang="zh-CN" altLang="zh-CN" sz="1800" b="0" dirty="0">
                  <a:solidFill>
                    <a:schemeClr val="tx1"/>
                  </a:solidFill>
                  <a:latin typeface="微软雅黑" panose="020B0503020204020204" pitchFamily="34" charset="-122"/>
                  <a:ea typeface="微软雅黑" panose="020B0503020204020204" pitchFamily="34" charset="-122"/>
                </a:rPr>
                <a:t>盘盈是指行政事业单位清查出的无账面记载或者反映的材料、燃料、</a:t>
              </a:r>
              <a:r>
                <a:rPr kumimoji="1" lang="zh-CN" altLang="zh-CN" sz="1800" b="0" dirty="0" smtClean="0">
                  <a:solidFill>
                    <a:schemeClr val="tx1"/>
                  </a:solidFill>
                  <a:latin typeface="微软雅黑" panose="020B0503020204020204" pitchFamily="34" charset="-122"/>
                  <a:ea typeface="微软雅黑" panose="020B0503020204020204" pitchFamily="34" charset="-122"/>
                </a:rPr>
                <a:t>包</a:t>
              </a:r>
              <a:r>
                <a:rPr kumimoji="1" lang="en-US" altLang="zh-CN" sz="1800" b="0" dirty="0">
                  <a:solidFill>
                    <a:schemeClr val="tx1"/>
                  </a:solidFill>
                  <a:latin typeface="微软雅黑" panose="020B0503020204020204" pitchFamily="34" charset="-122"/>
                  <a:ea typeface="微软雅黑" panose="020B0503020204020204" pitchFamily="34" charset="-122"/>
                </a:rPr>
                <a:t> </a:t>
              </a:r>
              <a:r>
                <a:rPr kumimoji="1" lang="en-US" altLang="zh-CN" sz="1800" b="0" dirty="0" smtClean="0">
                  <a:solidFill>
                    <a:schemeClr val="tx1"/>
                  </a:solidFill>
                  <a:latin typeface="微软雅黑" panose="020B0503020204020204" pitchFamily="34" charset="-122"/>
                  <a:ea typeface="微软雅黑" panose="020B0503020204020204" pitchFamily="34" charset="-122"/>
                </a:rPr>
                <a:t>  </a:t>
              </a:r>
            </a:p>
            <a:p>
              <a:pPr marL="0" indent="0">
                <a:defRPr/>
              </a:pPr>
              <a:r>
                <a:rPr kumimoji="1" lang="en-US" altLang="zh-CN" sz="1800" b="0" dirty="0">
                  <a:solidFill>
                    <a:schemeClr val="tx1"/>
                  </a:solidFill>
                  <a:latin typeface="微软雅黑" panose="020B0503020204020204" pitchFamily="34" charset="-122"/>
                  <a:ea typeface="微软雅黑" panose="020B0503020204020204" pitchFamily="34" charset="-122"/>
                </a:rPr>
                <a:t> </a:t>
              </a:r>
              <a:r>
                <a:rPr kumimoji="1" lang="en-US" altLang="zh-CN" sz="1800" b="0" dirty="0" smtClean="0">
                  <a:solidFill>
                    <a:schemeClr val="tx1"/>
                  </a:solidFill>
                  <a:latin typeface="微软雅黑" panose="020B0503020204020204" pitchFamily="34" charset="-122"/>
                  <a:ea typeface="微软雅黑" panose="020B0503020204020204" pitchFamily="34" charset="-122"/>
                </a:rPr>
                <a:t>   </a:t>
              </a:r>
              <a:r>
                <a:rPr kumimoji="1" lang="zh-CN" altLang="zh-CN" sz="1800" b="0" dirty="0" smtClean="0">
                  <a:solidFill>
                    <a:schemeClr val="tx1"/>
                  </a:solidFill>
                  <a:latin typeface="微软雅黑" panose="020B0503020204020204" pitchFamily="34" charset="-122"/>
                  <a:ea typeface="微软雅黑" panose="020B0503020204020204" pitchFamily="34" charset="-122"/>
                </a:rPr>
                <a:t>装</a:t>
              </a:r>
              <a:r>
                <a:rPr kumimoji="1" lang="zh-CN" altLang="zh-CN" sz="1800" b="0" dirty="0">
                  <a:solidFill>
                    <a:schemeClr val="tx1"/>
                  </a:solidFill>
                  <a:latin typeface="微软雅黑" panose="020B0503020204020204" pitchFamily="34" charset="-122"/>
                  <a:ea typeface="微软雅黑" panose="020B0503020204020204" pitchFamily="34" charset="-122"/>
                </a:rPr>
                <a:t>物、低值易耗品及达不到固定资产标准的用具、装具、动植物等。</a:t>
              </a:r>
            </a:p>
            <a:p>
              <a:pPr marL="285750" indent="-285750">
                <a:buFont typeface="Wingdings" panose="05000000000000000000" pitchFamily="2" charset="2"/>
                <a:buChar char="Ø"/>
                <a:defRPr/>
              </a:pPr>
              <a:r>
                <a:rPr kumimoji="1" lang="zh-CN" altLang="zh-CN" sz="1800" b="0" dirty="0" smtClean="0">
                  <a:latin typeface="微软雅黑" panose="020B0503020204020204" pitchFamily="34" charset="-122"/>
                  <a:ea typeface="微软雅黑" panose="020B0503020204020204" pitchFamily="34" charset="-122"/>
                </a:rPr>
                <a:t>存货</a:t>
              </a:r>
              <a:r>
                <a:rPr kumimoji="1" lang="zh-CN" altLang="zh-CN" sz="1800" b="0" dirty="0">
                  <a:latin typeface="微软雅黑" panose="020B0503020204020204" pitchFamily="34" charset="-122"/>
                  <a:ea typeface="微软雅黑" panose="020B0503020204020204" pitchFamily="34" charset="-122"/>
                </a:rPr>
                <a:t>盘盈根据</a:t>
              </a:r>
              <a:r>
                <a:rPr kumimoji="1" lang="zh-CN" altLang="zh-CN" sz="1800" b="0" dirty="0">
                  <a:solidFill>
                    <a:srgbClr val="FF0000"/>
                  </a:solidFill>
                  <a:latin typeface="微软雅黑" panose="020B0503020204020204" pitchFamily="34" charset="-122"/>
                  <a:ea typeface="微软雅黑" panose="020B0503020204020204" pitchFamily="34" charset="-122"/>
                </a:rPr>
                <a:t>存货明细表</a:t>
              </a:r>
              <a:r>
                <a:rPr kumimoji="1" lang="zh-CN" altLang="zh-CN" sz="1800" b="0" dirty="0">
                  <a:latin typeface="微软雅黑" panose="020B0503020204020204" pitchFamily="34" charset="-122"/>
                  <a:ea typeface="微软雅黑" panose="020B0503020204020204" pitchFamily="34" charset="-122"/>
                </a:rPr>
                <a:t>和保管人对于</a:t>
              </a:r>
              <a:r>
                <a:rPr kumimoji="1" lang="zh-CN" altLang="zh-CN" sz="1800" b="0" dirty="0">
                  <a:solidFill>
                    <a:srgbClr val="FF0000"/>
                  </a:solidFill>
                  <a:latin typeface="微软雅黑" panose="020B0503020204020204" pitchFamily="34" charset="-122"/>
                  <a:ea typeface="微软雅黑" panose="020B0503020204020204" pitchFamily="34" charset="-122"/>
                </a:rPr>
                <a:t>盘盈的情况说明</a:t>
              </a:r>
              <a:r>
                <a:rPr kumimoji="1" lang="zh-CN" altLang="zh-CN" sz="1800" b="0" dirty="0">
                  <a:latin typeface="微软雅黑" panose="020B0503020204020204" pitchFamily="34" charset="-122"/>
                  <a:ea typeface="微软雅黑" panose="020B0503020204020204" pitchFamily="34" charset="-122"/>
                </a:rPr>
                <a:t>、</a:t>
              </a:r>
              <a:r>
                <a:rPr kumimoji="1" lang="zh-CN" altLang="zh-CN" sz="1800" b="0" dirty="0">
                  <a:solidFill>
                    <a:srgbClr val="FF0000"/>
                  </a:solidFill>
                  <a:latin typeface="微软雅黑" panose="020B0503020204020204" pitchFamily="34" charset="-122"/>
                  <a:ea typeface="微软雅黑" panose="020B0503020204020204" pitchFamily="34" charset="-122"/>
                </a:rPr>
                <a:t>价值确定依据</a:t>
              </a:r>
              <a:r>
                <a:rPr kumimoji="1" lang="zh-CN" altLang="zh-CN" sz="1800" b="0" dirty="0">
                  <a:latin typeface="微软雅黑" panose="020B0503020204020204" pitchFamily="34" charset="-122"/>
                  <a:ea typeface="微软雅黑" panose="020B0503020204020204" pitchFamily="34" charset="-122"/>
                </a:rPr>
                <a:t>等进行认定。</a:t>
              </a:r>
              <a:endParaRPr kumimoji="1" lang="zh-CN" altLang="de-DE" sz="1800" b="0" dirty="0">
                <a:latin typeface="微软雅黑" panose="020B0503020204020204" pitchFamily="34" charset="-122"/>
                <a:ea typeface="微软雅黑" panose="020B0503020204020204" pitchFamily="34" charset="-122"/>
              </a:endParaRPr>
            </a:p>
          </p:txBody>
        </p:sp>
        <p:sp>
          <p:nvSpPr>
            <p:cNvPr id="47" name="Text Box 13"/>
            <p:cNvSpPr txBox="1">
              <a:spLocks noChangeArrowheads="1"/>
            </p:cNvSpPr>
            <p:nvPr/>
          </p:nvSpPr>
          <p:spPr bwMode="auto">
            <a:xfrm>
              <a:off x="895898" y="5160547"/>
              <a:ext cx="982663" cy="7263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defRPr/>
              </a:pPr>
              <a:r>
                <a:rPr lang="zh-CN" altLang="en-US" sz="2000" dirty="0">
                  <a:solidFill>
                    <a:schemeClr val="tx1"/>
                  </a:solidFill>
                  <a:latin typeface="微软雅黑" panose="020B0503020204020204" pitchFamily="34" charset="-122"/>
                  <a:ea typeface="微软雅黑" panose="020B0503020204020204" pitchFamily="34" charset="-122"/>
                </a:rPr>
                <a:t>对外投资盘盈</a:t>
              </a:r>
              <a:r>
                <a:rPr lang="zh-CN" altLang="en-US" sz="2000" dirty="0" smtClean="0">
                  <a:solidFill>
                    <a:schemeClr val="tx1"/>
                  </a:solidFill>
                  <a:latin typeface="微软雅黑" panose="020B0503020204020204" pitchFamily="34" charset="-122"/>
                  <a:ea typeface="微软雅黑" panose="020B0503020204020204" pitchFamily="34" charset="-122"/>
                </a:rPr>
                <a:t>及其认定</a:t>
              </a:r>
              <a:r>
                <a:rPr lang="zh-CN" altLang="en-US" sz="2000" dirty="0">
                  <a:solidFill>
                    <a:schemeClr val="tx1"/>
                  </a:solidFill>
                  <a:latin typeface="微软雅黑" panose="020B0503020204020204" pitchFamily="34" charset="-122"/>
                  <a:ea typeface="微软雅黑" panose="020B0503020204020204" pitchFamily="34" charset="-122"/>
                </a:rPr>
                <a:t>方式</a:t>
              </a:r>
            </a:p>
          </p:txBody>
        </p:sp>
        <p:sp>
          <p:nvSpPr>
            <p:cNvPr id="48" name="Rectangle 14"/>
            <p:cNvSpPr>
              <a:spLocks noChangeArrowheads="1"/>
            </p:cNvSpPr>
            <p:nvPr/>
          </p:nvSpPr>
          <p:spPr bwMode="auto">
            <a:xfrm>
              <a:off x="2266950" y="4999386"/>
              <a:ext cx="6854825" cy="8715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kumimoji="1" lang="zh-CN" altLang="en-US" sz="1800" b="0" dirty="0" smtClean="0">
                  <a:latin typeface="微软雅黑" panose="020B0503020204020204" pitchFamily="34" charset="-122"/>
                  <a:ea typeface="微软雅黑" panose="020B0503020204020204" pitchFamily="34" charset="-122"/>
                </a:rPr>
                <a:t>    对外</a:t>
              </a:r>
              <a:r>
                <a:rPr kumimoji="1" lang="zh-CN" altLang="en-US" sz="1800" b="0" dirty="0">
                  <a:latin typeface="微软雅黑" panose="020B0503020204020204" pitchFamily="34" charset="-122"/>
                  <a:ea typeface="微软雅黑" panose="020B0503020204020204" pitchFamily="34" charset="-122"/>
                </a:rPr>
                <a:t>投资盘盈</a:t>
              </a:r>
              <a:r>
                <a:rPr kumimoji="1" lang="zh-CN" altLang="zh-CN" sz="1800" b="0" dirty="0">
                  <a:latin typeface="微软雅黑" panose="020B0503020204020204" pitchFamily="34" charset="-122"/>
                  <a:ea typeface="微软雅黑" panose="020B0503020204020204" pitchFamily="34" charset="-122"/>
                </a:rPr>
                <a:t>是指行政事业单位清查出的无账面记载或者反映的</a:t>
              </a:r>
              <a:r>
                <a:rPr kumimoji="1" lang="zh-CN" altLang="zh-CN" sz="1800" b="0" dirty="0">
                  <a:solidFill>
                    <a:schemeClr val="tx1"/>
                  </a:solidFill>
                  <a:latin typeface="微软雅黑" panose="020B0503020204020204" pitchFamily="34" charset="-122"/>
                  <a:ea typeface="微软雅黑" panose="020B0503020204020204" pitchFamily="34" charset="-122"/>
                </a:rPr>
                <a:t>单位对外</a:t>
              </a:r>
              <a:r>
                <a:rPr kumimoji="1" lang="zh-CN" altLang="zh-CN" sz="1800" b="0" dirty="0" smtClean="0">
                  <a:solidFill>
                    <a:schemeClr val="tx1"/>
                  </a:solidFill>
                  <a:latin typeface="微软雅黑" panose="020B0503020204020204" pitchFamily="34" charset="-122"/>
                  <a:ea typeface="微软雅黑" panose="020B0503020204020204" pitchFamily="34" charset="-122"/>
                </a:rPr>
                <a:t>投</a:t>
              </a:r>
              <a:r>
                <a:rPr kumimoji="1" lang="en-US" altLang="zh-CN" sz="1800" b="0" dirty="0" smtClean="0">
                  <a:solidFill>
                    <a:schemeClr val="tx1"/>
                  </a:solidFill>
                  <a:latin typeface="微软雅黑" panose="020B0503020204020204" pitchFamily="34" charset="-122"/>
                  <a:ea typeface="微软雅黑" panose="020B0503020204020204" pitchFamily="34" charset="-122"/>
                </a:rPr>
                <a:t> </a:t>
              </a:r>
            </a:p>
            <a:p>
              <a:pPr marL="0" indent="0">
                <a:defRPr/>
              </a:pPr>
              <a:r>
                <a:rPr kumimoji="1" lang="en-US" altLang="zh-CN" sz="1800" b="0" dirty="0">
                  <a:solidFill>
                    <a:schemeClr val="tx1"/>
                  </a:solidFill>
                  <a:latin typeface="微软雅黑" panose="020B0503020204020204" pitchFamily="34" charset="-122"/>
                  <a:ea typeface="微软雅黑" panose="020B0503020204020204" pitchFamily="34" charset="-122"/>
                </a:rPr>
                <a:t> </a:t>
              </a:r>
              <a:r>
                <a:rPr kumimoji="1" lang="en-US" altLang="zh-CN" sz="1800" b="0" dirty="0" smtClean="0">
                  <a:solidFill>
                    <a:schemeClr val="tx1"/>
                  </a:solidFill>
                  <a:latin typeface="微软雅黑" panose="020B0503020204020204" pitchFamily="34" charset="-122"/>
                  <a:ea typeface="微软雅黑" panose="020B0503020204020204" pitchFamily="34" charset="-122"/>
                </a:rPr>
                <a:t>   </a:t>
              </a:r>
              <a:r>
                <a:rPr kumimoji="1" lang="zh-CN" altLang="zh-CN" sz="1800" b="0" dirty="0" smtClean="0">
                  <a:solidFill>
                    <a:schemeClr val="tx1"/>
                  </a:solidFill>
                  <a:latin typeface="微软雅黑" panose="020B0503020204020204" pitchFamily="34" charset="-122"/>
                  <a:ea typeface="微软雅黑" panose="020B0503020204020204" pitchFamily="34" charset="-122"/>
                </a:rPr>
                <a:t>资</a:t>
              </a:r>
              <a:r>
                <a:rPr kumimoji="1" lang="zh-CN" altLang="zh-CN" sz="1800" b="0" dirty="0">
                  <a:solidFill>
                    <a:schemeClr val="tx1"/>
                  </a:solidFill>
                  <a:latin typeface="微软雅黑" panose="020B0503020204020204" pitchFamily="34" charset="-122"/>
                  <a:ea typeface="微软雅黑" panose="020B0503020204020204" pitchFamily="34" charset="-122"/>
                </a:rPr>
                <a:t>。</a:t>
              </a:r>
            </a:p>
            <a:p>
              <a:pPr marL="285750" indent="-285750">
                <a:buFont typeface="Wingdings" panose="05000000000000000000" pitchFamily="2" charset="2"/>
                <a:buChar char="Ø"/>
                <a:defRPr/>
              </a:pPr>
              <a:r>
                <a:rPr kumimoji="1" lang="zh-CN" altLang="zh-CN" sz="1800" b="0" dirty="0" smtClean="0">
                  <a:latin typeface="微软雅黑" panose="020B0503020204020204" pitchFamily="34" charset="-122"/>
                  <a:ea typeface="微软雅黑" panose="020B0503020204020204" pitchFamily="34" charset="-122"/>
                </a:rPr>
                <a:t>对外</a:t>
              </a:r>
              <a:r>
                <a:rPr kumimoji="1" lang="zh-CN" altLang="zh-CN" sz="1800" b="0" dirty="0">
                  <a:latin typeface="微软雅黑" panose="020B0503020204020204" pitchFamily="34" charset="-122"/>
                  <a:ea typeface="微软雅黑" panose="020B0503020204020204" pitchFamily="34" charset="-122"/>
                </a:rPr>
                <a:t>投资盘盈，根据</a:t>
              </a:r>
              <a:r>
                <a:rPr kumimoji="1" lang="zh-CN" altLang="zh-CN" sz="1800" b="0" dirty="0">
                  <a:solidFill>
                    <a:srgbClr val="FF0000"/>
                  </a:solidFill>
                  <a:latin typeface="微软雅黑" panose="020B0503020204020204" pitchFamily="34" charset="-122"/>
                  <a:ea typeface="微软雅黑" panose="020B0503020204020204" pitchFamily="34" charset="-122"/>
                </a:rPr>
                <a:t>对外投资合同（协议）</a:t>
              </a:r>
              <a:r>
                <a:rPr kumimoji="1" lang="zh-CN" altLang="zh-CN" sz="1800" b="0" dirty="0">
                  <a:latin typeface="微软雅黑" panose="020B0503020204020204" pitchFamily="34" charset="-122"/>
                  <a:ea typeface="微软雅黑" panose="020B0503020204020204" pitchFamily="34" charset="-122"/>
                </a:rPr>
                <a:t>、</a:t>
              </a:r>
              <a:r>
                <a:rPr kumimoji="1" lang="zh-CN" altLang="zh-CN" sz="1800" b="0" dirty="0">
                  <a:solidFill>
                    <a:srgbClr val="FF0000"/>
                  </a:solidFill>
                  <a:latin typeface="微软雅黑" panose="020B0503020204020204" pitchFamily="34" charset="-122"/>
                  <a:ea typeface="微软雅黑" panose="020B0503020204020204" pitchFamily="34" charset="-122"/>
                </a:rPr>
                <a:t>价值确定依据</a:t>
              </a:r>
              <a:r>
                <a:rPr kumimoji="1" lang="zh-CN" altLang="zh-CN" sz="1800" b="0" dirty="0">
                  <a:latin typeface="微软雅黑" panose="020B0503020204020204" pitchFamily="34" charset="-122"/>
                  <a:ea typeface="微软雅黑" panose="020B0503020204020204" pitchFamily="34" charset="-122"/>
                </a:rPr>
                <a:t>、</a:t>
              </a:r>
              <a:r>
                <a:rPr kumimoji="1" lang="zh-CN" altLang="zh-CN" sz="1800" b="0" dirty="0">
                  <a:solidFill>
                    <a:srgbClr val="FF0000"/>
                  </a:solidFill>
                  <a:latin typeface="微软雅黑" panose="020B0503020204020204" pitchFamily="34" charset="-122"/>
                  <a:ea typeface="微软雅黑" panose="020B0503020204020204" pitchFamily="34" charset="-122"/>
                </a:rPr>
                <a:t>情况说明</a:t>
              </a:r>
              <a:r>
                <a:rPr kumimoji="1" lang="zh-CN" altLang="zh-CN" sz="1800" b="0" dirty="0">
                  <a:latin typeface="微软雅黑" panose="020B0503020204020204" pitchFamily="34" charset="-122"/>
                  <a:ea typeface="微软雅黑" panose="020B0503020204020204" pitchFamily="34" charset="-122"/>
                </a:rPr>
                <a:t>等进行认定。</a:t>
              </a:r>
              <a:endParaRPr kumimoji="1" lang="en-US" altLang="zh-CN" sz="1800" b="0" dirty="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223249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矩形 54"/>
          <p:cNvSpPr/>
          <p:nvPr/>
        </p:nvSpPr>
        <p:spPr>
          <a:xfrm>
            <a:off x="3577772" y="2196117"/>
            <a:ext cx="8126550" cy="3568403"/>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矩形 53"/>
          <p:cNvSpPr/>
          <p:nvPr/>
        </p:nvSpPr>
        <p:spPr>
          <a:xfrm>
            <a:off x="3577772" y="1244339"/>
            <a:ext cx="8126550" cy="92208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组合 32"/>
          <p:cNvGrpSpPr/>
          <p:nvPr/>
        </p:nvGrpSpPr>
        <p:grpSpPr>
          <a:xfrm>
            <a:off x="-50466" y="-7067"/>
            <a:ext cx="12242466" cy="6820873"/>
            <a:chOff x="-50466" y="-7067"/>
            <a:chExt cx="12242466" cy="6820873"/>
          </a:xfrm>
        </p:grpSpPr>
        <p:grpSp>
          <p:nvGrpSpPr>
            <p:cNvPr id="34" name="组合 33"/>
            <p:cNvGrpSpPr/>
            <p:nvPr/>
          </p:nvGrpSpPr>
          <p:grpSpPr>
            <a:xfrm>
              <a:off x="-1" y="-7067"/>
              <a:ext cx="12192001" cy="6820873"/>
              <a:chOff x="-1" y="-7067"/>
              <a:chExt cx="12192001" cy="6820873"/>
            </a:xfrm>
          </p:grpSpPr>
          <p:grpSp>
            <p:nvGrpSpPr>
              <p:cNvPr id="41" name="组合 40"/>
              <p:cNvGrpSpPr/>
              <p:nvPr/>
            </p:nvGrpSpPr>
            <p:grpSpPr>
              <a:xfrm>
                <a:off x="0" y="-7067"/>
                <a:ext cx="12192000" cy="6820873"/>
                <a:chOff x="0" y="-7067"/>
                <a:chExt cx="12192000" cy="6820873"/>
              </a:xfrm>
            </p:grpSpPr>
            <p:grpSp>
              <p:nvGrpSpPr>
                <p:cNvPr id="44" name="组合 43"/>
                <p:cNvGrpSpPr/>
                <p:nvPr/>
              </p:nvGrpSpPr>
              <p:grpSpPr>
                <a:xfrm>
                  <a:off x="0" y="-7067"/>
                  <a:ext cx="12192000" cy="6820873"/>
                  <a:chOff x="838200" y="685800"/>
                  <a:chExt cx="8470476" cy="4724400"/>
                </a:xfrm>
              </p:grpSpPr>
              <p:sp>
                <p:nvSpPr>
                  <p:cNvPr id="48"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49" name="矩形 48"/>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45" name="组合 44"/>
                <p:cNvGrpSpPr/>
                <p:nvPr/>
              </p:nvGrpSpPr>
              <p:grpSpPr>
                <a:xfrm>
                  <a:off x="0" y="-998"/>
                  <a:ext cx="12192000" cy="871737"/>
                  <a:chOff x="0" y="0"/>
                  <a:chExt cx="12192000" cy="871737"/>
                </a:xfrm>
              </p:grpSpPr>
              <p:sp>
                <p:nvSpPr>
                  <p:cNvPr id="46" name="矩形 45"/>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42" name="流程图: 手动输入 41"/>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流程图: 手动输入 42"/>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文本框 34"/>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36" name="文本框 35"/>
            <p:cNvSpPr txBox="1"/>
            <p:nvPr/>
          </p:nvSpPr>
          <p:spPr>
            <a:xfrm>
              <a:off x="-3" y="480926"/>
              <a:ext cx="2518119"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37" name="组合 36"/>
            <p:cNvGrpSpPr/>
            <p:nvPr/>
          </p:nvGrpSpPr>
          <p:grpSpPr>
            <a:xfrm>
              <a:off x="8512333" y="6068291"/>
              <a:ext cx="3679667" cy="718736"/>
              <a:chOff x="8151262" y="-28617"/>
              <a:chExt cx="3679667" cy="738197"/>
            </a:xfrm>
          </p:grpSpPr>
          <p:pic>
            <p:nvPicPr>
              <p:cNvPr id="39" name="图片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40" name="文本框 39"/>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38"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50" name="Rectangle 3"/>
          <p:cNvSpPr>
            <a:spLocks noChangeArrowheads="1"/>
          </p:cNvSpPr>
          <p:nvPr/>
        </p:nvSpPr>
        <p:spPr bwMode="auto">
          <a:xfrm>
            <a:off x="1907833" y="1194207"/>
            <a:ext cx="1556537" cy="4680000"/>
          </a:xfrm>
          <a:prstGeom prst="rect">
            <a:avLst/>
          </a:prstGeom>
          <a:solidFill>
            <a:schemeClr val="accent5">
              <a:lumMod val="40000"/>
              <a:lumOff val="60000"/>
            </a:schemeClr>
          </a:solidFill>
          <a:ln>
            <a:noFill/>
          </a:ln>
          <a:effectLst>
            <a:outerShdw dist="35921" dir="2700000" algn="ctr" rotWithShape="0">
              <a:schemeClr val="bg2"/>
            </a:outerShdw>
          </a:effectLst>
          <a:extLst>
            <a:ext uri="{91240B29-F687-4F45-9708-019B960494DF}">
              <a14:hiddenLine xmlns:a14="http://schemas.microsoft.com/office/drawing/2010/main" w="6350">
                <a:solidFill>
                  <a:schemeClr val="tx1"/>
                </a:solidFill>
                <a:miter lim="800000"/>
                <a:headEnd/>
                <a:tailEnd/>
              </a14:hiddenLine>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2" name="Rectangle 11"/>
          <p:cNvSpPr>
            <a:spLocks noChangeArrowheads="1"/>
          </p:cNvSpPr>
          <p:nvPr/>
        </p:nvSpPr>
        <p:spPr bwMode="auto">
          <a:xfrm>
            <a:off x="3693002" y="1513914"/>
            <a:ext cx="7897918" cy="41549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kumimoji="1" lang="zh-CN" altLang="en-US" sz="1800" b="0" dirty="0" smtClean="0">
                <a:latin typeface="微软雅黑" panose="020B0503020204020204" pitchFamily="34" charset="-122"/>
                <a:ea typeface="微软雅黑" panose="020B0503020204020204" pitchFamily="34" charset="-122"/>
              </a:rPr>
              <a:t>     固定资产</a:t>
            </a:r>
            <a:r>
              <a:rPr kumimoji="1" lang="zh-CN" altLang="en-US" sz="1800" b="0" dirty="0">
                <a:latin typeface="微软雅黑" panose="020B0503020204020204" pitchFamily="34" charset="-122"/>
                <a:ea typeface="微软雅黑" panose="020B0503020204020204" pitchFamily="34" charset="-122"/>
              </a:rPr>
              <a:t>盘盈是指行政事业单位清查出的无账面记载或者反映的固定资产。</a:t>
            </a:r>
          </a:p>
          <a:p>
            <a:pPr marL="0" indent="0">
              <a:defRPr/>
            </a:pPr>
            <a:r>
              <a:rPr kumimoji="1" lang="zh-CN" altLang="en-US" sz="1800" b="0" dirty="0" smtClean="0">
                <a:latin typeface="微软雅黑" panose="020B0503020204020204" pitchFamily="34" charset="-122"/>
                <a:ea typeface="微软雅黑" panose="020B0503020204020204" pitchFamily="34" charset="-122"/>
              </a:rPr>
              <a:t>     固定资产</a:t>
            </a:r>
            <a:r>
              <a:rPr kumimoji="1" lang="zh-CN" altLang="en-US" sz="1800" b="0" dirty="0">
                <a:latin typeface="微软雅黑" panose="020B0503020204020204" pitchFamily="34" charset="-122"/>
                <a:ea typeface="微软雅黑" panose="020B0503020204020204" pitchFamily="34" charset="-122"/>
              </a:rPr>
              <a:t>盘盈根据</a:t>
            </a:r>
            <a:r>
              <a:rPr kumimoji="1" lang="zh-CN" altLang="en-US" sz="1800" b="0" dirty="0">
                <a:solidFill>
                  <a:srgbClr val="FF0000"/>
                </a:solidFill>
                <a:latin typeface="微软雅黑" panose="020B0503020204020204" pitchFamily="34" charset="-122"/>
                <a:ea typeface="微软雅黑" panose="020B0503020204020204" pitchFamily="34" charset="-122"/>
              </a:rPr>
              <a:t>固定资产盘点单</a:t>
            </a:r>
            <a:r>
              <a:rPr kumimoji="1" lang="zh-CN" altLang="en-US" sz="1800" b="0" dirty="0">
                <a:latin typeface="微软雅黑" panose="020B0503020204020204" pitchFamily="34" charset="-122"/>
                <a:ea typeface="微软雅黑" panose="020B0503020204020204" pitchFamily="34" charset="-122"/>
              </a:rPr>
              <a:t>、</a:t>
            </a:r>
            <a:r>
              <a:rPr kumimoji="1" lang="zh-CN" altLang="en-US" sz="1800" b="0" dirty="0">
                <a:solidFill>
                  <a:srgbClr val="FF0000"/>
                </a:solidFill>
                <a:latin typeface="微软雅黑" panose="020B0503020204020204" pitchFamily="34" charset="-122"/>
                <a:ea typeface="微软雅黑" panose="020B0503020204020204" pitchFamily="34" charset="-122"/>
              </a:rPr>
              <a:t>盘盈情况说明</a:t>
            </a:r>
            <a:r>
              <a:rPr kumimoji="1" lang="zh-CN" altLang="en-US" sz="1800" b="0" dirty="0">
                <a:latin typeface="微软雅黑" panose="020B0503020204020204" pitchFamily="34" charset="-122"/>
                <a:ea typeface="微软雅黑" panose="020B0503020204020204" pitchFamily="34" charset="-122"/>
              </a:rPr>
              <a:t>、</a:t>
            </a:r>
            <a:r>
              <a:rPr kumimoji="1" lang="zh-CN" altLang="en-US" sz="1800" b="0" dirty="0">
                <a:solidFill>
                  <a:srgbClr val="FF0000"/>
                </a:solidFill>
                <a:latin typeface="微软雅黑" panose="020B0503020204020204" pitchFamily="34" charset="-122"/>
                <a:ea typeface="微软雅黑" panose="020B0503020204020204" pitchFamily="34" charset="-122"/>
              </a:rPr>
              <a:t>盘盈价值确定依据</a:t>
            </a:r>
            <a:r>
              <a:rPr kumimoji="1" lang="zh-CN" altLang="en-US" sz="1800" b="0" dirty="0">
                <a:latin typeface="微软雅黑" panose="020B0503020204020204" pitchFamily="34" charset="-122"/>
                <a:ea typeface="微软雅黑" panose="020B0503020204020204" pitchFamily="34" charset="-122"/>
              </a:rPr>
              <a:t>（同类资产的市场价格、类似资产的购买合同、发票或竣工决算资料）等进行认定</a:t>
            </a:r>
            <a:r>
              <a:rPr kumimoji="1" lang="zh-CN" altLang="en-US" sz="1800" b="0" dirty="0" smtClean="0">
                <a:latin typeface="微软雅黑" panose="020B0503020204020204" pitchFamily="34" charset="-122"/>
                <a:ea typeface="微软雅黑" panose="020B0503020204020204" pitchFamily="34" charset="-122"/>
              </a:rPr>
              <a:t>。      </a:t>
            </a:r>
            <a:endParaRPr kumimoji="1" lang="en-US" altLang="zh-CN" sz="1800" b="0" dirty="0" smtClean="0">
              <a:latin typeface="微软雅黑" panose="020B0503020204020204" pitchFamily="34" charset="-122"/>
              <a:ea typeface="微软雅黑" panose="020B0503020204020204" pitchFamily="34" charset="-122"/>
            </a:endParaRPr>
          </a:p>
          <a:p>
            <a:pPr marL="0" indent="0">
              <a:defRPr/>
            </a:pPr>
            <a:r>
              <a:rPr kumimoji="1" lang="en-US" altLang="zh-CN" sz="1800" b="0" dirty="0">
                <a:latin typeface="微软雅黑" panose="020B0503020204020204" pitchFamily="34" charset="-122"/>
                <a:ea typeface="微软雅黑" panose="020B0503020204020204" pitchFamily="34" charset="-122"/>
              </a:rPr>
              <a:t> </a:t>
            </a:r>
            <a:r>
              <a:rPr kumimoji="1" lang="en-US" altLang="zh-CN" sz="1800" b="0" dirty="0" smtClean="0">
                <a:latin typeface="微软雅黑" panose="020B0503020204020204" pitchFamily="34" charset="-122"/>
                <a:ea typeface="微软雅黑" panose="020B0503020204020204" pitchFamily="34" charset="-122"/>
              </a:rPr>
              <a:t>    </a:t>
            </a:r>
          </a:p>
          <a:p>
            <a:pPr marL="0" indent="0">
              <a:defRPr/>
            </a:pPr>
            <a:r>
              <a:rPr kumimoji="1" lang="en-US" altLang="zh-CN" sz="1800" b="0" dirty="0">
                <a:latin typeface="微软雅黑" panose="020B0503020204020204" pitchFamily="34" charset="-122"/>
                <a:ea typeface="微软雅黑" panose="020B0503020204020204" pitchFamily="34" charset="-122"/>
              </a:rPr>
              <a:t> </a:t>
            </a:r>
            <a:r>
              <a:rPr kumimoji="1" lang="en-US" altLang="zh-CN" sz="1800" b="0" dirty="0" smtClean="0">
                <a:latin typeface="微软雅黑" panose="020B0503020204020204" pitchFamily="34" charset="-122"/>
                <a:ea typeface="微软雅黑" panose="020B0503020204020204" pitchFamily="34" charset="-122"/>
              </a:rPr>
              <a:t>    </a:t>
            </a:r>
            <a:r>
              <a:rPr kumimoji="1" lang="zh-CN" altLang="en-US" sz="1800" b="0" dirty="0" smtClean="0">
                <a:latin typeface="微软雅黑" panose="020B0503020204020204" pitchFamily="34" charset="-122"/>
                <a:ea typeface="微软雅黑" panose="020B0503020204020204" pitchFamily="34" charset="-122"/>
              </a:rPr>
              <a:t>固定资产</a:t>
            </a:r>
            <a:r>
              <a:rPr kumimoji="1" lang="zh-CN" altLang="en-US" sz="1800" b="0" dirty="0">
                <a:latin typeface="微软雅黑" panose="020B0503020204020204" pitchFamily="34" charset="-122"/>
                <a:ea typeface="微软雅黑" panose="020B0503020204020204" pitchFamily="34" charset="-122"/>
              </a:rPr>
              <a:t>盘盈按照以下方式处理：</a:t>
            </a:r>
          </a:p>
          <a:p>
            <a:pPr marL="0">
              <a:buFont typeface="Wingdings" panose="05000000000000000000" pitchFamily="2" charset="2"/>
              <a:buChar char="Ø"/>
              <a:defRPr/>
            </a:pPr>
            <a:r>
              <a:rPr kumimoji="1" lang="zh-CN" altLang="en-US" sz="1800" b="0" dirty="0" smtClean="0">
                <a:latin typeface="微软雅黑" panose="020B0503020204020204" pitchFamily="34" charset="-122"/>
                <a:ea typeface="微软雅黑" panose="020B0503020204020204" pitchFamily="34" charset="-122"/>
              </a:rPr>
              <a:t>行政</a:t>
            </a:r>
            <a:r>
              <a:rPr kumimoji="1" lang="zh-CN" altLang="en-US" sz="1800" b="0" dirty="0">
                <a:latin typeface="微软雅黑" panose="020B0503020204020204" pitchFamily="34" charset="-122"/>
                <a:ea typeface="微软雅黑" panose="020B0503020204020204" pitchFamily="34" charset="-122"/>
              </a:rPr>
              <a:t>事业单位清理出</a:t>
            </a:r>
            <a:r>
              <a:rPr kumimoji="1" lang="zh-CN" altLang="en-US" sz="1800" b="0" dirty="0">
                <a:solidFill>
                  <a:srgbClr val="FF0000"/>
                </a:solidFill>
                <a:latin typeface="微软雅黑" panose="020B0503020204020204" pitchFamily="34" charset="-122"/>
                <a:ea typeface="微软雅黑" panose="020B0503020204020204" pitchFamily="34" charset="-122"/>
              </a:rPr>
              <a:t>不属于纪检、监察部门规定清退范围的账外固定资产</a:t>
            </a:r>
            <a:r>
              <a:rPr kumimoji="1" lang="zh-CN" altLang="en-US" sz="1800" b="0" dirty="0">
                <a:latin typeface="微软雅黑" panose="020B0503020204020204" pitchFamily="34" charset="-122"/>
                <a:ea typeface="微软雅黑" panose="020B0503020204020204" pitchFamily="34" charset="-122"/>
              </a:rPr>
              <a:t>，且长期无偿占有使用的，若产权属于其他行政</a:t>
            </a:r>
            <a:r>
              <a:rPr kumimoji="1" lang="zh-CN" altLang="en-US" sz="1800" b="0" dirty="0" smtClean="0">
                <a:latin typeface="微软雅黑" panose="020B0503020204020204" pitchFamily="34" charset="-122"/>
                <a:ea typeface="微软雅黑" panose="020B0503020204020204" pitchFamily="34" charset="-122"/>
              </a:rPr>
              <a:t>事业单位或其他国有企业的</a:t>
            </a:r>
            <a:r>
              <a:rPr kumimoji="1" lang="zh-CN" altLang="en-US" sz="1800" b="0" dirty="0">
                <a:latin typeface="微软雅黑" panose="020B0503020204020204" pitchFamily="34" charset="-122"/>
                <a:ea typeface="微软雅黑" panose="020B0503020204020204" pitchFamily="34" charset="-122"/>
              </a:rPr>
              <a:t>，在当事双方协商一致的基础上，可以按照</a:t>
            </a:r>
            <a:r>
              <a:rPr kumimoji="1" lang="zh-CN" altLang="en-US" sz="1800" b="0" dirty="0" smtClean="0">
                <a:latin typeface="微软雅黑" panose="020B0503020204020204" pitchFamily="34" charset="-122"/>
                <a:ea typeface="微软雅黑" panose="020B0503020204020204" pitchFamily="34" charset="-122"/>
              </a:rPr>
              <a:t>国家相关</a:t>
            </a:r>
            <a:r>
              <a:rPr kumimoji="1" lang="zh-CN" altLang="en-US" sz="1800" b="0" dirty="0">
                <a:latin typeface="微软雅黑" panose="020B0503020204020204" pitchFamily="34" charset="-122"/>
                <a:ea typeface="微软雅黑" panose="020B0503020204020204" pitchFamily="34" charset="-122"/>
              </a:rPr>
              <a:t>规定办理</a:t>
            </a:r>
            <a:r>
              <a:rPr kumimoji="1" lang="zh-CN" altLang="en-US" sz="1800" b="0" dirty="0">
                <a:solidFill>
                  <a:srgbClr val="FF0000"/>
                </a:solidFill>
                <a:latin typeface="微软雅黑" panose="020B0503020204020204" pitchFamily="34" charset="-122"/>
                <a:ea typeface="微软雅黑" panose="020B0503020204020204" pitchFamily="34" charset="-122"/>
              </a:rPr>
              <a:t>无偿划拨</a:t>
            </a:r>
            <a:r>
              <a:rPr kumimoji="1" lang="zh-CN" altLang="en-US" sz="1800" b="0" dirty="0" smtClean="0">
                <a:latin typeface="微软雅黑" panose="020B0503020204020204" pitchFamily="34" charset="-122"/>
                <a:ea typeface="微软雅黑" panose="020B0503020204020204" pitchFamily="34" charset="-122"/>
              </a:rPr>
              <a:t>；若</a:t>
            </a:r>
            <a:r>
              <a:rPr kumimoji="1" lang="zh-CN" altLang="en-US" sz="1800" b="0" dirty="0">
                <a:latin typeface="微软雅黑" panose="020B0503020204020204" pitchFamily="34" charset="-122"/>
                <a:ea typeface="微软雅黑" panose="020B0503020204020204" pitchFamily="34" charset="-122"/>
              </a:rPr>
              <a:t>产权属于其他单位的，应当在尊重产权单位意见的基础上，由当事双方</a:t>
            </a:r>
            <a:r>
              <a:rPr kumimoji="1" lang="zh-CN" altLang="en-US" sz="1800" b="0" dirty="0">
                <a:solidFill>
                  <a:srgbClr val="FF0000"/>
                </a:solidFill>
                <a:latin typeface="微软雅黑" panose="020B0503020204020204" pitchFamily="34" charset="-122"/>
                <a:ea typeface="微软雅黑" panose="020B0503020204020204" pitchFamily="34" charset="-122"/>
              </a:rPr>
              <a:t>协商解决</a:t>
            </a:r>
            <a:r>
              <a:rPr kumimoji="1" lang="zh-CN" altLang="en-US" sz="1800" b="0" dirty="0">
                <a:latin typeface="微软雅黑" panose="020B0503020204020204" pitchFamily="34" charset="-122"/>
                <a:ea typeface="微软雅黑" panose="020B0503020204020204" pitchFamily="34" charset="-122"/>
              </a:rPr>
              <a:t>。如行政事业单位需要收购或租赁该资产的，应当按照市场价值签订转让或租赁合同，并按照规定程序上报。</a:t>
            </a:r>
          </a:p>
          <a:p>
            <a:pPr marL="0">
              <a:buFont typeface="Wingdings" panose="05000000000000000000" pitchFamily="2" charset="2"/>
              <a:buChar char="Ø"/>
              <a:defRPr/>
            </a:pPr>
            <a:r>
              <a:rPr kumimoji="1" lang="zh-CN" altLang="en-US" sz="1800" b="0" dirty="0" smtClean="0">
                <a:latin typeface="微软雅黑" panose="020B0503020204020204" pitchFamily="34" charset="-122"/>
                <a:ea typeface="微软雅黑" panose="020B0503020204020204" pitchFamily="34" charset="-122"/>
              </a:rPr>
              <a:t>清查</a:t>
            </a:r>
            <a:r>
              <a:rPr kumimoji="1" lang="zh-CN" altLang="en-US" sz="1800" b="0" dirty="0">
                <a:latin typeface="微软雅黑" panose="020B0503020204020204" pitchFamily="34" charset="-122"/>
                <a:ea typeface="微软雅黑" panose="020B0503020204020204" pitchFamily="34" charset="-122"/>
              </a:rPr>
              <a:t>出的因历史原因而无法入账的</a:t>
            </a:r>
            <a:r>
              <a:rPr kumimoji="1" lang="zh-CN" altLang="en-US" sz="1800" b="0" dirty="0">
                <a:solidFill>
                  <a:srgbClr val="FF0000"/>
                </a:solidFill>
                <a:latin typeface="微软雅黑" panose="020B0503020204020204" pitchFamily="34" charset="-122"/>
                <a:ea typeface="微软雅黑" panose="020B0503020204020204" pitchFamily="34" charset="-122"/>
              </a:rPr>
              <a:t>无主财产</a:t>
            </a:r>
            <a:r>
              <a:rPr kumimoji="1" lang="zh-CN" altLang="en-US" sz="1800" b="0" dirty="0">
                <a:latin typeface="微软雅黑" panose="020B0503020204020204" pitchFamily="34" charset="-122"/>
                <a:ea typeface="微软雅黑" panose="020B0503020204020204" pitchFamily="34" charset="-122"/>
              </a:rPr>
              <a:t>，依法确认为国有资产的，应当及时入账，纳入国有资产管理范围。</a:t>
            </a:r>
          </a:p>
          <a:p>
            <a:pPr marL="0">
              <a:buFont typeface="Wingdings" panose="05000000000000000000" pitchFamily="2" charset="2"/>
              <a:buChar char="Ø"/>
              <a:defRPr/>
            </a:pPr>
            <a:r>
              <a:rPr kumimoji="1" lang="zh-CN" altLang="en-US" sz="1800" b="0" dirty="0" smtClean="0">
                <a:latin typeface="微软雅黑" panose="020B0503020204020204" pitchFamily="34" charset="-122"/>
                <a:ea typeface="微软雅黑" panose="020B0503020204020204" pitchFamily="34" charset="-122"/>
              </a:rPr>
              <a:t>清查</a:t>
            </a:r>
            <a:r>
              <a:rPr kumimoji="1" lang="zh-CN" altLang="en-US" sz="1800" b="0" dirty="0">
                <a:latin typeface="微软雅黑" panose="020B0503020204020204" pitchFamily="34" charset="-122"/>
                <a:ea typeface="微软雅黑" panose="020B0503020204020204" pitchFamily="34" charset="-122"/>
              </a:rPr>
              <a:t>出的</a:t>
            </a:r>
            <a:r>
              <a:rPr kumimoji="1" lang="zh-CN" altLang="en-US" sz="1800" b="0" dirty="0">
                <a:solidFill>
                  <a:srgbClr val="FF0000"/>
                </a:solidFill>
                <a:latin typeface="微软雅黑" panose="020B0503020204020204" pitchFamily="34" charset="-122"/>
                <a:ea typeface="微软雅黑" panose="020B0503020204020204" pitchFamily="34" charset="-122"/>
              </a:rPr>
              <a:t>已投入使用但尚未办理决算手续</a:t>
            </a:r>
            <a:r>
              <a:rPr kumimoji="1" lang="zh-CN" altLang="en-US" sz="1800" b="0" dirty="0">
                <a:latin typeface="微软雅黑" panose="020B0503020204020204" pitchFamily="34" charset="-122"/>
                <a:ea typeface="微软雅黑" panose="020B0503020204020204" pitchFamily="34" charset="-122"/>
              </a:rPr>
              <a:t>的固定资产，按照估计价值入账，待确定实际成本后再进行调整。</a:t>
            </a:r>
          </a:p>
        </p:txBody>
      </p:sp>
      <p:sp>
        <p:nvSpPr>
          <p:cNvPr id="53" name="Text Box 10"/>
          <p:cNvSpPr txBox="1">
            <a:spLocks noChangeArrowheads="1"/>
          </p:cNvSpPr>
          <p:nvPr/>
        </p:nvSpPr>
        <p:spPr bwMode="auto">
          <a:xfrm>
            <a:off x="2092567" y="3056164"/>
            <a:ext cx="1132194" cy="923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en-US" sz="2000" dirty="0">
                <a:solidFill>
                  <a:schemeClr val="tx1"/>
                </a:solidFill>
                <a:latin typeface="微软雅黑" panose="020B0503020204020204" pitchFamily="34" charset="-122"/>
                <a:ea typeface="微软雅黑" panose="020B0503020204020204" pitchFamily="34" charset="-122"/>
              </a:rPr>
              <a:t>固定资产盘盈</a:t>
            </a:r>
            <a:r>
              <a:rPr lang="zh-CN" altLang="en-US" sz="2000" dirty="0" smtClean="0">
                <a:solidFill>
                  <a:schemeClr val="tx1"/>
                </a:solidFill>
                <a:latin typeface="微软雅黑" panose="020B0503020204020204" pitchFamily="34" charset="-122"/>
                <a:ea typeface="微软雅黑" panose="020B0503020204020204" pitchFamily="34" charset="-122"/>
              </a:rPr>
              <a:t>及其认定</a:t>
            </a:r>
            <a:r>
              <a:rPr lang="zh-CN" altLang="en-US" sz="2000" dirty="0">
                <a:solidFill>
                  <a:schemeClr val="tx1"/>
                </a:solidFill>
                <a:latin typeface="微软雅黑" panose="020B0503020204020204" pitchFamily="34" charset="-122"/>
                <a:ea typeface="微软雅黑" panose="020B0503020204020204" pitchFamily="34" charset="-122"/>
              </a:rPr>
              <a:t>方式</a:t>
            </a:r>
          </a:p>
        </p:txBody>
      </p:sp>
    </p:spTree>
    <p:extLst>
      <p:ext uri="{BB962C8B-B14F-4D97-AF65-F5344CB8AC3E}">
        <p14:creationId xmlns:p14="http://schemas.microsoft.com/office/powerpoint/2010/main" val="475291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47"/>
          <p:cNvSpPr/>
          <p:nvPr/>
        </p:nvSpPr>
        <p:spPr>
          <a:xfrm>
            <a:off x="3577772" y="4079473"/>
            <a:ext cx="8126550" cy="78185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3577772" y="3449261"/>
            <a:ext cx="8126550" cy="52819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矩形 45"/>
          <p:cNvSpPr/>
          <p:nvPr/>
        </p:nvSpPr>
        <p:spPr>
          <a:xfrm>
            <a:off x="3577772" y="2247517"/>
            <a:ext cx="8126550" cy="78185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p:nvSpPr>
        <p:spPr>
          <a:xfrm>
            <a:off x="3577772" y="1617305"/>
            <a:ext cx="8126550" cy="52819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 name="组合 19"/>
          <p:cNvGrpSpPr/>
          <p:nvPr/>
        </p:nvGrpSpPr>
        <p:grpSpPr>
          <a:xfrm>
            <a:off x="-50466" y="-7067"/>
            <a:ext cx="12242466" cy="6820873"/>
            <a:chOff x="-50466" y="-7067"/>
            <a:chExt cx="12242466" cy="6820873"/>
          </a:xfrm>
        </p:grpSpPr>
        <p:grpSp>
          <p:nvGrpSpPr>
            <p:cNvPr id="21" name="组合 20"/>
            <p:cNvGrpSpPr/>
            <p:nvPr/>
          </p:nvGrpSpPr>
          <p:grpSpPr>
            <a:xfrm>
              <a:off x="-1" y="-7067"/>
              <a:ext cx="12192001" cy="6820873"/>
              <a:chOff x="-1" y="-7067"/>
              <a:chExt cx="12192001" cy="6820873"/>
            </a:xfrm>
          </p:grpSpPr>
          <p:grpSp>
            <p:nvGrpSpPr>
              <p:cNvPr id="28" name="组合 27"/>
              <p:cNvGrpSpPr/>
              <p:nvPr/>
            </p:nvGrpSpPr>
            <p:grpSpPr>
              <a:xfrm>
                <a:off x="0" y="-7067"/>
                <a:ext cx="12192000" cy="6820873"/>
                <a:chOff x="0" y="-7067"/>
                <a:chExt cx="12192000" cy="6820873"/>
              </a:xfrm>
            </p:grpSpPr>
            <p:grpSp>
              <p:nvGrpSpPr>
                <p:cNvPr id="31" name="组合 30"/>
                <p:cNvGrpSpPr/>
                <p:nvPr/>
              </p:nvGrpSpPr>
              <p:grpSpPr>
                <a:xfrm>
                  <a:off x="0" y="-7067"/>
                  <a:ext cx="12192000" cy="6820873"/>
                  <a:chOff x="838200" y="685800"/>
                  <a:chExt cx="8470476" cy="4724400"/>
                </a:xfrm>
              </p:grpSpPr>
              <p:sp>
                <p:nvSpPr>
                  <p:cNvPr id="35"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6" name="矩形 35"/>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2" name="组合 31"/>
                <p:cNvGrpSpPr/>
                <p:nvPr/>
              </p:nvGrpSpPr>
              <p:grpSpPr>
                <a:xfrm>
                  <a:off x="0" y="-998"/>
                  <a:ext cx="12192000" cy="871737"/>
                  <a:chOff x="0" y="0"/>
                  <a:chExt cx="12192000" cy="871737"/>
                </a:xfrm>
              </p:grpSpPr>
              <p:sp>
                <p:nvSpPr>
                  <p:cNvPr id="33" name="矩形 32"/>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流程图: 手动输入 28"/>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流程图: 手动输入 29"/>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3" name="文本框 22"/>
            <p:cNvSpPr txBox="1"/>
            <p:nvPr/>
          </p:nvSpPr>
          <p:spPr>
            <a:xfrm>
              <a:off x="-3" y="480926"/>
              <a:ext cx="2518119"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4" name="组合 23"/>
            <p:cNvGrpSpPr/>
            <p:nvPr/>
          </p:nvGrpSpPr>
          <p:grpSpPr>
            <a:xfrm>
              <a:off x="8512333" y="6068291"/>
              <a:ext cx="3679667" cy="718736"/>
              <a:chOff x="8151262" y="-28617"/>
              <a:chExt cx="3679667" cy="738197"/>
            </a:xfrm>
          </p:grpSpPr>
          <p:pic>
            <p:nvPicPr>
              <p:cNvPr id="26" name="图片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7" name="文本框 26"/>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grpSp>
        <p:nvGrpSpPr>
          <p:cNvPr id="45" name="组合 44"/>
          <p:cNvGrpSpPr/>
          <p:nvPr/>
        </p:nvGrpSpPr>
        <p:grpSpPr>
          <a:xfrm>
            <a:off x="1907833" y="1617305"/>
            <a:ext cx="9683087" cy="3266053"/>
            <a:chOff x="1907833" y="3048825"/>
            <a:chExt cx="9683087" cy="2192976"/>
          </a:xfrm>
        </p:grpSpPr>
        <p:sp>
          <p:nvSpPr>
            <p:cNvPr id="37" name="Rectangle 3"/>
            <p:cNvSpPr>
              <a:spLocks noChangeArrowheads="1"/>
            </p:cNvSpPr>
            <p:nvPr/>
          </p:nvSpPr>
          <p:spPr bwMode="auto">
            <a:xfrm>
              <a:off x="1907833" y="3048825"/>
              <a:ext cx="1556537" cy="966881"/>
            </a:xfrm>
            <a:prstGeom prst="rect">
              <a:avLst/>
            </a:prstGeom>
            <a:solidFill>
              <a:schemeClr val="accent5">
                <a:lumMod val="40000"/>
                <a:lumOff val="60000"/>
              </a:schemeClr>
            </a:solidFill>
            <a:ln>
              <a:noFill/>
            </a:ln>
            <a:effectLst>
              <a:outerShdw dist="35921" dir="2700000" algn="ctr" rotWithShape="0">
                <a:schemeClr val="bg2"/>
              </a:outerShdw>
            </a:effectLst>
            <a:extLst>
              <a:ext uri="{91240B29-F687-4F45-9708-019B960494DF}">
                <a14:hiddenLine xmlns:a14="http://schemas.microsoft.com/office/drawing/2010/main" w="6350">
                  <a:solidFill>
                    <a:schemeClr val="tx1"/>
                  </a:solidFill>
                  <a:miter lim="800000"/>
                  <a:headEnd/>
                  <a:tailEnd/>
                </a14:hiddenLine>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8" name="Rectangle 4"/>
            <p:cNvSpPr>
              <a:spLocks noChangeArrowheads="1"/>
            </p:cNvSpPr>
            <p:nvPr/>
          </p:nvSpPr>
          <p:spPr bwMode="auto">
            <a:xfrm>
              <a:off x="1907833" y="4274920"/>
              <a:ext cx="1556537" cy="966881"/>
            </a:xfrm>
            <a:prstGeom prst="rect">
              <a:avLst/>
            </a:prstGeom>
            <a:solidFill>
              <a:schemeClr val="accent5">
                <a:lumMod val="40000"/>
                <a:lumOff val="60000"/>
              </a:schemeClr>
            </a:solidFill>
            <a:ln>
              <a:noFill/>
            </a:ln>
            <a:effectLst>
              <a:outerShdw dist="35921" dir="2700000" algn="ctr" rotWithShape="0">
                <a:schemeClr val="bg2"/>
              </a:outerShdw>
            </a:effectLst>
            <a:extLst>
              <a:ext uri="{91240B29-F687-4F45-9708-019B960494DF}">
                <a14:hiddenLine xmlns:a14="http://schemas.microsoft.com/office/drawing/2010/main" w="6350">
                  <a:solidFill>
                    <a:schemeClr val="tx1"/>
                  </a:solidFill>
                  <a:miter lim="800000"/>
                  <a:headEnd/>
                  <a:tailEnd/>
                </a14:hiddenLine>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0" name="Text Box 10"/>
            <p:cNvSpPr txBox="1">
              <a:spLocks noChangeArrowheads="1"/>
            </p:cNvSpPr>
            <p:nvPr/>
          </p:nvSpPr>
          <p:spPr bwMode="auto">
            <a:xfrm>
              <a:off x="2092567" y="3207846"/>
              <a:ext cx="1132194" cy="6199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r>
                <a:rPr lang="zh-CN" altLang="en-US" sz="2000" dirty="0">
                  <a:solidFill>
                    <a:schemeClr val="tx1"/>
                  </a:solidFill>
                  <a:latin typeface="微软雅黑" panose="020B0503020204020204" pitchFamily="34" charset="-122"/>
                  <a:ea typeface="微软雅黑" panose="020B0503020204020204" pitchFamily="34" charset="-122"/>
                </a:rPr>
                <a:t>无形资产盘盈</a:t>
              </a:r>
              <a:r>
                <a:rPr lang="zh-CN" altLang="en-US" sz="2000" dirty="0" smtClean="0">
                  <a:solidFill>
                    <a:schemeClr val="tx1"/>
                  </a:solidFill>
                  <a:latin typeface="微软雅黑" panose="020B0503020204020204" pitchFamily="34" charset="-122"/>
                  <a:ea typeface="微软雅黑" panose="020B0503020204020204" pitchFamily="34" charset="-122"/>
                </a:rPr>
                <a:t>及其认定</a:t>
              </a:r>
              <a:r>
                <a:rPr lang="zh-CN" altLang="en-US" sz="2000" dirty="0">
                  <a:solidFill>
                    <a:schemeClr val="tx1"/>
                  </a:solidFill>
                  <a:latin typeface="微软雅黑" panose="020B0503020204020204" pitchFamily="34" charset="-122"/>
                  <a:ea typeface="微软雅黑" panose="020B0503020204020204" pitchFamily="34" charset="-122"/>
                </a:rPr>
                <a:t>方式</a:t>
              </a:r>
            </a:p>
          </p:txBody>
        </p:sp>
        <p:sp>
          <p:nvSpPr>
            <p:cNvPr id="41" name="Rectangle 11"/>
            <p:cNvSpPr>
              <a:spLocks noChangeArrowheads="1"/>
            </p:cNvSpPr>
            <p:nvPr/>
          </p:nvSpPr>
          <p:spPr bwMode="auto">
            <a:xfrm>
              <a:off x="3693002" y="3146858"/>
              <a:ext cx="7897918" cy="7439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kumimoji="1" lang="zh-CN" altLang="en-US" sz="1800" b="0" dirty="0" smtClean="0">
                  <a:latin typeface="微软雅黑" panose="020B0503020204020204" pitchFamily="34" charset="-122"/>
                  <a:ea typeface="微软雅黑" panose="020B0503020204020204" pitchFamily="34" charset="-122"/>
                </a:rPr>
                <a:t>     无形</a:t>
              </a:r>
              <a:r>
                <a:rPr kumimoji="1" lang="zh-CN" altLang="en-US" sz="1800" b="0" dirty="0">
                  <a:latin typeface="微软雅黑" panose="020B0503020204020204" pitchFamily="34" charset="-122"/>
                  <a:ea typeface="微软雅黑" panose="020B0503020204020204" pitchFamily="34" charset="-122"/>
                </a:rPr>
                <a:t>资产盘盈是指行政事业单位清查出的无账面记载或者反映的无形资产</a:t>
              </a:r>
              <a:r>
                <a:rPr kumimoji="1" lang="zh-CN" altLang="en-US" sz="1800" b="0" dirty="0" smtClean="0">
                  <a:latin typeface="微软雅黑" panose="020B0503020204020204" pitchFamily="34" charset="-122"/>
                  <a:ea typeface="微软雅黑" panose="020B0503020204020204" pitchFamily="34" charset="-122"/>
                </a:rPr>
                <a:t>。</a:t>
              </a:r>
              <a:endParaRPr kumimoji="1" lang="en-US" altLang="zh-CN" sz="1800" b="0" dirty="0" smtClean="0">
                <a:latin typeface="微软雅黑" panose="020B0503020204020204" pitchFamily="34" charset="-122"/>
                <a:ea typeface="微软雅黑" panose="020B0503020204020204" pitchFamily="34" charset="-122"/>
              </a:endParaRPr>
            </a:p>
            <a:p>
              <a:pPr marL="0">
                <a:buFont typeface="Arial" panose="020B0604020202020204" pitchFamily="34" charset="0"/>
                <a:buChar char="•"/>
                <a:defRPr/>
              </a:pPr>
              <a:endParaRPr kumimoji="1" lang="zh-CN" altLang="en-US" sz="1800" b="0" dirty="0">
                <a:latin typeface="微软雅黑" panose="020B0503020204020204" pitchFamily="34" charset="-122"/>
                <a:ea typeface="微软雅黑" panose="020B0503020204020204" pitchFamily="34" charset="-122"/>
              </a:endParaRPr>
            </a:p>
            <a:p>
              <a:pPr marL="0">
                <a:buFont typeface="Wingdings" panose="05000000000000000000" pitchFamily="2" charset="2"/>
                <a:buChar char="Ø"/>
                <a:defRPr/>
              </a:pPr>
              <a:r>
                <a:rPr kumimoji="1" lang="zh-CN" altLang="en-US" sz="1800" b="0" dirty="0" smtClean="0">
                  <a:latin typeface="微软雅黑" panose="020B0503020204020204" pitchFamily="34" charset="-122"/>
                  <a:ea typeface="微软雅黑" panose="020B0503020204020204" pitchFamily="34" charset="-122"/>
                </a:rPr>
                <a:t>无形</a:t>
              </a:r>
              <a:r>
                <a:rPr kumimoji="1" lang="zh-CN" altLang="en-US" sz="1800" b="0" dirty="0">
                  <a:latin typeface="微软雅黑" panose="020B0503020204020204" pitchFamily="34" charset="-122"/>
                  <a:ea typeface="微软雅黑" panose="020B0503020204020204" pitchFamily="34" charset="-122"/>
                </a:rPr>
                <a:t>资产盘盈根据</a:t>
              </a:r>
              <a:r>
                <a:rPr kumimoji="1" lang="zh-CN" altLang="en-US" sz="1800" b="0" dirty="0">
                  <a:solidFill>
                    <a:srgbClr val="FF0000"/>
                  </a:solidFill>
                  <a:latin typeface="微软雅黑" panose="020B0503020204020204" pitchFamily="34" charset="-122"/>
                  <a:ea typeface="微软雅黑" panose="020B0503020204020204" pitchFamily="34" charset="-122"/>
                </a:rPr>
                <a:t>无形资产盘点单</a:t>
              </a:r>
              <a:r>
                <a:rPr kumimoji="1" lang="zh-CN" altLang="en-US" sz="1800" b="0" dirty="0">
                  <a:latin typeface="微软雅黑" panose="020B0503020204020204" pitchFamily="34" charset="-122"/>
                  <a:ea typeface="微软雅黑" panose="020B0503020204020204" pitchFamily="34" charset="-122"/>
                </a:rPr>
                <a:t>、</a:t>
              </a:r>
              <a:r>
                <a:rPr kumimoji="1" lang="zh-CN" altLang="en-US" sz="1800" b="0" dirty="0">
                  <a:solidFill>
                    <a:srgbClr val="FF0000"/>
                  </a:solidFill>
                  <a:latin typeface="微软雅黑" panose="020B0503020204020204" pitchFamily="34" charset="-122"/>
                  <a:ea typeface="微软雅黑" panose="020B0503020204020204" pitchFamily="34" charset="-122"/>
                </a:rPr>
                <a:t>盘盈情况说明</a:t>
              </a:r>
              <a:r>
                <a:rPr kumimoji="1" lang="zh-CN" altLang="en-US" sz="1800" b="0" dirty="0">
                  <a:latin typeface="微软雅黑" panose="020B0503020204020204" pitchFamily="34" charset="-122"/>
                  <a:ea typeface="微软雅黑" panose="020B0503020204020204" pitchFamily="34" charset="-122"/>
                </a:rPr>
                <a:t>、</a:t>
              </a:r>
              <a:r>
                <a:rPr kumimoji="1" lang="zh-CN" altLang="en-US" sz="1800" b="0" dirty="0">
                  <a:solidFill>
                    <a:srgbClr val="FF0000"/>
                  </a:solidFill>
                  <a:latin typeface="微软雅黑" panose="020B0503020204020204" pitchFamily="34" charset="-122"/>
                  <a:ea typeface="微软雅黑" panose="020B0503020204020204" pitchFamily="34" charset="-122"/>
                </a:rPr>
                <a:t>盘盈价值确定依据</a:t>
              </a:r>
              <a:r>
                <a:rPr kumimoji="1" lang="zh-CN" altLang="en-US" sz="1800" b="0" dirty="0">
                  <a:latin typeface="微软雅黑" panose="020B0503020204020204" pitchFamily="34" charset="-122"/>
                  <a:ea typeface="微软雅黑" panose="020B0503020204020204" pitchFamily="34" charset="-122"/>
                </a:rPr>
                <a:t>（同类资产的市场价格、类似资产的购买合同、发票或自行开发资料）等进行认定。</a:t>
              </a:r>
            </a:p>
          </p:txBody>
        </p:sp>
        <p:sp>
          <p:nvSpPr>
            <p:cNvPr id="43" name="Text Box 13"/>
            <p:cNvSpPr txBox="1">
              <a:spLocks noChangeArrowheads="1"/>
            </p:cNvSpPr>
            <p:nvPr/>
          </p:nvSpPr>
          <p:spPr bwMode="auto">
            <a:xfrm>
              <a:off x="2120004" y="4410049"/>
              <a:ext cx="1132194" cy="6199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en-US" sz="2000" dirty="0">
                  <a:solidFill>
                    <a:schemeClr val="tx1"/>
                  </a:solidFill>
                  <a:latin typeface="微软雅黑" panose="020B0503020204020204" pitchFamily="34" charset="-122"/>
                  <a:ea typeface="微软雅黑" panose="020B0503020204020204" pitchFamily="34" charset="-122"/>
                </a:rPr>
                <a:t>往来款项盘盈</a:t>
              </a:r>
              <a:r>
                <a:rPr lang="zh-CN" altLang="en-US" sz="2000" dirty="0" smtClean="0">
                  <a:solidFill>
                    <a:schemeClr val="tx1"/>
                  </a:solidFill>
                  <a:latin typeface="微软雅黑" panose="020B0503020204020204" pitchFamily="34" charset="-122"/>
                  <a:ea typeface="微软雅黑" panose="020B0503020204020204" pitchFamily="34" charset="-122"/>
                </a:rPr>
                <a:t>及其认定</a:t>
              </a:r>
              <a:r>
                <a:rPr lang="zh-CN" altLang="en-US" sz="2000" dirty="0">
                  <a:solidFill>
                    <a:schemeClr val="tx1"/>
                  </a:solidFill>
                  <a:latin typeface="微软雅黑" panose="020B0503020204020204" pitchFamily="34" charset="-122"/>
                  <a:ea typeface="微软雅黑" panose="020B0503020204020204" pitchFamily="34" charset="-122"/>
                </a:rPr>
                <a:t>方式</a:t>
              </a:r>
            </a:p>
          </p:txBody>
        </p:sp>
        <p:sp>
          <p:nvSpPr>
            <p:cNvPr id="44" name="Rectangle 14"/>
            <p:cNvSpPr>
              <a:spLocks noChangeArrowheads="1"/>
            </p:cNvSpPr>
            <p:nvPr/>
          </p:nvSpPr>
          <p:spPr bwMode="auto">
            <a:xfrm>
              <a:off x="3693002" y="4255059"/>
              <a:ext cx="7897918" cy="9299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defRPr/>
              </a:pPr>
              <a:r>
                <a:rPr kumimoji="1" lang="zh-CN" altLang="en-US" sz="1800" b="0" dirty="0" smtClean="0">
                  <a:latin typeface="微软雅黑" panose="020B0503020204020204" pitchFamily="34" charset="-122"/>
                  <a:ea typeface="微软雅黑" panose="020B0503020204020204" pitchFamily="34" charset="-122"/>
                </a:rPr>
                <a:t>     应收票据</a:t>
              </a:r>
              <a:r>
                <a:rPr kumimoji="1" lang="zh-CN" altLang="en-US" sz="1800" b="0" dirty="0">
                  <a:latin typeface="微软雅黑" panose="020B0503020204020204" pitchFamily="34" charset="-122"/>
                  <a:ea typeface="微软雅黑" panose="020B0503020204020204" pitchFamily="34" charset="-122"/>
                </a:rPr>
                <a:t>、应收账款和预付账款等往来款项盘盈是指行政事业单位清查出</a:t>
              </a:r>
              <a:r>
                <a:rPr kumimoji="1" lang="zh-CN" altLang="en-US" sz="1800" b="0" dirty="0" smtClean="0">
                  <a:latin typeface="微软雅黑" panose="020B0503020204020204" pitchFamily="34" charset="-122"/>
                  <a:ea typeface="微软雅黑" panose="020B0503020204020204" pitchFamily="34" charset="-122"/>
                </a:rPr>
                <a:t>的</a:t>
              </a:r>
              <a:endParaRPr kumimoji="1" lang="en-US" altLang="zh-CN" sz="1800" b="0" dirty="0" smtClean="0">
                <a:latin typeface="微软雅黑" panose="020B0503020204020204" pitchFamily="34" charset="-122"/>
                <a:ea typeface="微软雅黑" panose="020B0503020204020204" pitchFamily="34" charset="-122"/>
              </a:endParaRPr>
            </a:p>
            <a:p>
              <a:pPr marL="0" indent="0">
                <a:defRPr/>
              </a:pPr>
              <a:r>
                <a:rPr kumimoji="1" lang="en-US" altLang="zh-CN" sz="1800" b="0" dirty="0">
                  <a:latin typeface="微软雅黑" panose="020B0503020204020204" pitchFamily="34" charset="-122"/>
                  <a:ea typeface="微软雅黑" panose="020B0503020204020204" pitchFamily="34" charset="-122"/>
                </a:rPr>
                <a:t> </a:t>
              </a:r>
              <a:r>
                <a:rPr kumimoji="1" lang="en-US" altLang="zh-CN" sz="1800" b="0" dirty="0" smtClean="0">
                  <a:latin typeface="微软雅黑" panose="020B0503020204020204" pitchFamily="34" charset="-122"/>
                  <a:ea typeface="微软雅黑" panose="020B0503020204020204" pitchFamily="34" charset="-122"/>
                </a:rPr>
                <a:t>    </a:t>
              </a:r>
              <a:r>
                <a:rPr kumimoji="1" lang="zh-CN" altLang="en-US" sz="1800" b="0" dirty="0" smtClean="0">
                  <a:latin typeface="微软雅黑" panose="020B0503020204020204" pitchFamily="34" charset="-122"/>
                  <a:ea typeface="微软雅黑" panose="020B0503020204020204" pitchFamily="34" charset="-122"/>
                </a:rPr>
                <a:t>无</a:t>
              </a:r>
              <a:r>
                <a:rPr kumimoji="1" lang="zh-CN" altLang="en-US" sz="1800" b="0" dirty="0">
                  <a:latin typeface="微软雅黑" panose="020B0503020204020204" pitchFamily="34" charset="-122"/>
                  <a:ea typeface="微软雅黑" panose="020B0503020204020204" pitchFamily="34" charset="-122"/>
                </a:rPr>
                <a:t>账面记载或者反映的应收票据、应收账款和预付账款等往来款项</a:t>
              </a:r>
              <a:r>
                <a:rPr kumimoji="1" lang="zh-CN" altLang="en-US" sz="1800" b="0" dirty="0" smtClean="0">
                  <a:latin typeface="微软雅黑" panose="020B0503020204020204" pitchFamily="34" charset="-122"/>
                  <a:ea typeface="微软雅黑" panose="020B0503020204020204" pitchFamily="34" charset="-122"/>
                </a:rPr>
                <a:t>。</a:t>
              </a:r>
              <a:endParaRPr kumimoji="1" lang="en-US" altLang="zh-CN" sz="1800" b="0" dirty="0" smtClean="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defRPr/>
              </a:pPr>
              <a:endParaRPr kumimoji="1" lang="zh-CN" altLang="en-US" sz="1800" b="0" dirty="0">
                <a:latin typeface="微软雅黑" panose="020B0503020204020204" pitchFamily="34" charset="-122"/>
                <a:ea typeface="微软雅黑" panose="020B0503020204020204" pitchFamily="34" charset="-122"/>
              </a:endParaRPr>
            </a:p>
            <a:p>
              <a:pPr marL="285750" indent="-285750">
                <a:buFont typeface="Wingdings" panose="05000000000000000000" pitchFamily="2" charset="2"/>
                <a:buChar char="Ø"/>
                <a:defRPr/>
              </a:pPr>
              <a:r>
                <a:rPr kumimoji="1" lang="zh-CN" altLang="en-US" sz="1800" b="0" dirty="0">
                  <a:latin typeface="微软雅黑" panose="020B0503020204020204" pitchFamily="34" charset="-122"/>
                  <a:ea typeface="微软雅黑" panose="020B0503020204020204" pitchFamily="34" charset="-122"/>
                </a:rPr>
                <a:t>应收票据、应收账款和预付账款等往来款项盘盈，根据</a:t>
              </a:r>
              <a:r>
                <a:rPr kumimoji="1" lang="zh-CN" altLang="en-US" sz="1800" b="0" dirty="0">
                  <a:solidFill>
                    <a:srgbClr val="FF0000"/>
                  </a:solidFill>
                  <a:latin typeface="微软雅黑" panose="020B0503020204020204" pitchFamily="34" charset="-122"/>
                  <a:ea typeface="微软雅黑" panose="020B0503020204020204" pitchFamily="34" charset="-122"/>
                </a:rPr>
                <a:t>清查明细表</a:t>
              </a:r>
              <a:r>
                <a:rPr kumimoji="1" lang="zh-CN" altLang="en-US" sz="1800" b="0" dirty="0">
                  <a:latin typeface="微软雅黑" panose="020B0503020204020204" pitchFamily="34" charset="-122"/>
                  <a:ea typeface="微软雅黑" panose="020B0503020204020204" pitchFamily="34" charset="-122"/>
                </a:rPr>
                <a:t>、</a:t>
              </a:r>
              <a:r>
                <a:rPr kumimoji="1" lang="zh-CN" altLang="en-US" sz="1800" b="0" dirty="0">
                  <a:solidFill>
                    <a:srgbClr val="FF0000"/>
                  </a:solidFill>
                  <a:latin typeface="微软雅黑" panose="020B0503020204020204" pitchFamily="34" charset="-122"/>
                  <a:ea typeface="微软雅黑" panose="020B0503020204020204" pitchFamily="34" charset="-122"/>
                </a:rPr>
                <a:t>盘盈情况说明、与对方单位的对账单或询证函等</a:t>
              </a:r>
              <a:r>
                <a:rPr kumimoji="1" lang="zh-CN" altLang="en-US" sz="1800" b="0" dirty="0">
                  <a:latin typeface="微软雅黑" panose="020B0503020204020204" pitchFamily="34" charset="-122"/>
                  <a:ea typeface="微软雅黑" panose="020B0503020204020204" pitchFamily="34" charset="-122"/>
                </a:rPr>
                <a:t>进行认定。</a:t>
              </a:r>
            </a:p>
          </p:txBody>
        </p:sp>
      </p:grpSp>
    </p:spTree>
    <p:extLst>
      <p:ext uri="{BB962C8B-B14F-4D97-AF65-F5344CB8AC3E}">
        <p14:creationId xmlns:p14="http://schemas.microsoft.com/office/powerpoint/2010/main" val="3541775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50466" y="-7067"/>
            <a:ext cx="12242466" cy="6820873"/>
            <a:chOff x="-50466" y="-7067"/>
            <a:chExt cx="12242466" cy="6820873"/>
          </a:xfrm>
        </p:grpSpPr>
        <p:grpSp>
          <p:nvGrpSpPr>
            <p:cNvPr id="21" name="组合 20"/>
            <p:cNvGrpSpPr/>
            <p:nvPr/>
          </p:nvGrpSpPr>
          <p:grpSpPr>
            <a:xfrm>
              <a:off x="-1" y="-7067"/>
              <a:ext cx="12192001" cy="6820873"/>
              <a:chOff x="-1" y="-7067"/>
              <a:chExt cx="12192001" cy="6820873"/>
            </a:xfrm>
          </p:grpSpPr>
          <p:grpSp>
            <p:nvGrpSpPr>
              <p:cNvPr id="28" name="组合 27"/>
              <p:cNvGrpSpPr/>
              <p:nvPr/>
            </p:nvGrpSpPr>
            <p:grpSpPr>
              <a:xfrm>
                <a:off x="0" y="-7067"/>
                <a:ext cx="12192000" cy="6820873"/>
                <a:chOff x="0" y="-7067"/>
                <a:chExt cx="12192000" cy="6820873"/>
              </a:xfrm>
            </p:grpSpPr>
            <p:grpSp>
              <p:nvGrpSpPr>
                <p:cNvPr id="31" name="组合 30"/>
                <p:cNvGrpSpPr/>
                <p:nvPr/>
              </p:nvGrpSpPr>
              <p:grpSpPr>
                <a:xfrm>
                  <a:off x="0" y="-7067"/>
                  <a:ext cx="12192000" cy="6820873"/>
                  <a:chOff x="838200" y="685800"/>
                  <a:chExt cx="8470476" cy="4724400"/>
                </a:xfrm>
              </p:grpSpPr>
              <p:sp>
                <p:nvSpPr>
                  <p:cNvPr id="35"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6" name="矩形 35"/>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32" name="组合 31"/>
                <p:cNvGrpSpPr/>
                <p:nvPr/>
              </p:nvGrpSpPr>
              <p:grpSpPr>
                <a:xfrm>
                  <a:off x="0" y="-998"/>
                  <a:ext cx="12192000" cy="871737"/>
                  <a:chOff x="0" y="0"/>
                  <a:chExt cx="12192000" cy="871737"/>
                </a:xfrm>
              </p:grpSpPr>
              <p:sp>
                <p:nvSpPr>
                  <p:cNvPr id="33" name="矩形 32"/>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流程图: 手动输入 28"/>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流程图: 手动输入 29"/>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3" name="文本框 22"/>
            <p:cNvSpPr txBox="1"/>
            <p:nvPr/>
          </p:nvSpPr>
          <p:spPr>
            <a:xfrm>
              <a:off x="-3" y="480926"/>
              <a:ext cx="2518119" cy="400110"/>
            </a:xfrm>
            <a:prstGeom prst="rect">
              <a:avLst/>
            </a:prstGeom>
            <a:noFill/>
          </p:spPr>
          <p:txBody>
            <a:bodyPr wrap="square" rtlCol="0">
              <a:spAutoFit/>
            </a:bodyPr>
            <a:lstStyle/>
            <a:p>
              <a:r>
                <a:rPr lang="en-US" altLang="zh-CN" sz="2000" b="1" dirty="0" smtClean="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4" name="组合 23"/>
            <p:cNvGrpSpPr/>
            <p:nvPr/>
          </p:nvGrpSpPr>
          <p:grpSpPr>
            <a:xfrm>
              <a:off x="8512333" y="6068291"/>
              <a:ext cx="3679667" cy="718736"/>
              <a:chOff x="8151262" y="-28617"/>
              <a:chExt cx="3679667" cy="738197"/>
            </a:xfrm>
          </p:grpSpPr>
          <p:pic>
            <p:nvPicPr>
              <p:cNvPr id="26" name="图片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7" name="文本框 26"/>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5"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7" name="Rectangle 3"/>
          <p:cNvSpPr>
            <a:spLocks noChangeArrowheads="1"/>
          </p:cNvSpPr>
          <p:nvPr/>
        </p:nvSpPr>
        <p:spPr bwMode="auto">
          <a:xfrm>
            <a:off x="2525664" y="1842843"/>
            <a:ext cx="7697228" cy="14773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342900" indent="-342900"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190500" indent="-188913"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marL="0" indent="0">
              <a:buFontTx/>
              <a:buNone/>
              <a:defRPr/>
            </a:pPr>
            <a:r>
              <a:rPr lang="zh-CN" altLang="en-US" sz="2400" b="0" dirty="0">
                <a:latin typeface="微软雅黑" panose="020B0503020204020204" pitchFamily="34" charset="-122"/>
                <a:ea typeface="微软雅黑" panose="020B0503020204020204" pitchFamily="34" charset="-122"/>
              </a:rPr>
              <a:t>对于清查出来的缺乏价值确定依据的盘盈资产，可以委托具有专业胜任能力的资产评估机构进行</a:t>
            </a:r>
            <a:r>
              <a:rPr lang="zh-CN" altLang="en-US" sz="2400" b="0" dirty="0">
                <a:solidFill>
                  <a:srgbClr val="FF0000"/>
                </a:solidFill>
                <a:latin typeface="微软雅黑" panose="020B0503020204020204" pitchFamily="34" charset="-122"/>
                <a:ea typeface="微软雅黑" panose="020B0503020204020204" pitchFamily="34" charset="-122"/>
              </a:rPr>
              <a:t>资产评估</a:t>
            </a:r>
            <a:r>
              <a:rPr lang="zh-CN" altLang="en-US" sz="2400" b="0" dirty="0">
                <a:latin typeface="微软雅黑" panose="020B0503020204020204" pitchFamily="34" charset="-122"/>
                <a:ea typeface="微软雅黑" panose="020B0503020204020204" pitchFamily="34" charset="-122"/>
              </a:rPr>
              <a:t>，以评估值作为价值确定依据，没有相关凭据也未经评估的，应当按照</a:t>
            </a:r>
            <a:r>
              <a:rPr lang="zh-CN" altLang="en-US" sz="2400" b="0" dirty="0">
                <a:solidFill>
                  <a:srgbClr val="FF0000"/>
                </a:solidFill>
                <a:latin typeface="微软雅黑" panose="020B0503020204020204" pitchFamily="34" charset="-122"/>
                <a:ea typeface="微软雅黑" panose="020B0503020204020204" pitchFamily="34" charset="-122"/>
              </a:rPr>
              <a:t>名义金额</a:t>
            </a:r>
            <a:r>
              <a:rPr lang="zh-CN" altLang="en-US" sz="2400" b="0" dirty="0">
                <a:latin typeface="微软雅黑" panose="020B0503020204020204" pitchFamily="34" charset="-122"/>
                <a:ea typeface="微软雅黑" panose="020B0503020204020204" pitchFamily="34" charset="-122"/>
              </a:rPr>
              <a:t>（即人民币</a:t>
            </a:r>
            <a:r>
              <a:rPr lang="en-US" altLang="zh-CN" sz="2400" b="0" dirty="0">
                <a:latin typeface="微软雅黑" panose="020B0503020204020204" pitchFamily="34" charset="-122"/>
                <a:ea typeface="微软雅黑" panose="020B0503020204020204" pitchFamily="34" charset="-122"/>
              </a:rPr>
              <a:t>1</a:t>
            </a:r>
            <a:r>
              <a:rPr lang="zh-CN" altLang="en-US" sz="2400" b="0" dirty="0">
                <a:latin typeface="微软雅黑" panose="020B0503020204020204" pitchFamily="34" charset="-122"/>
                <a:ea typeface="微软雅黑" panose="020B0503020204020204" pitchFamily="34" charset="-122"/>
              </a:rPr>
              <a:t>元）入账。</a:t>
            </a:r>
            <a:endParaRPr lang="en-US" altLang="zh-CN" sz="2400" b="0" dirty="0">
              <a:latin typeface="微软雅黑" panose="020B0503020204020204" pitchFamily="34" charset="-122"/>
              <a:ea typeface="微软雅黑" panose="020B0503020204020204" pitchFamily="34" charset="-122"/>
            </a:endParaRPr>
          </a:p>
        </p:txBody>
      </p:sp>
      <p:sp>
        <p:nvSpPr>
          <p:cNvPr id="38" name="Rectangle 4"/>
          <p:cNvSpPr>
            <a:spLocks noChangeArrowheads="1"/>
          </p:cNvSpPr>
          <p:nvPr/>
        </p:nvSpPr>
        <p:spPr bwMode="auto">
          <a:xfrm>
            <a:off x="2416126" y="1191968"/>
            <a:ext cx="8078372" cy="438150"/>
          </a:xfrm>
          <a:prstGeom prst="rect">
            <a:avLst/>
          </a:prstGeom>
          <a:solidFill>
            <a:srgbClr val="2E75B6"/>
          </a:solidFill>
          <a:ln>
            <a:noFill/>
          </a:ln>
          <a:effectLst>
            <a:outerShdw dist="35921" dir="2700000" algn="ctr" rotWithShape="0">
              <a:schemeClr val="bg2"/>
            </a:outerShdw>
          </a:effec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9" name="Text Box 5"/>
          <p:cNvSpPr txBox="1">
            <a:spLocks noChangeArrowheads="1"/>
          </p:cNvSpPr>
          <p:nvPr/>
        </p:nvSpPr>
        <p:spPr bwMode="auto">
          <a:xfrm>
            <a:off x="2926949" y="1244249"/>
            <a:ext cx="6894658"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pPr algn="ctr">
              <a:spcBef>
                <a:spcPct val="0"/>
              </a:spcBef>
            </a:pPr>
            <a:r>
              <a:rPr lang="zh-CN" altLang="en-US" sz="2000" dirty="0">
                <a:solidFill>
                  <a:schemeClr val="bg1"/>
                </a:solidFill>
                <a:latin typeface="微软雅黑" panose="020B0503020204020204" pitchFamily="34" charset="-122"/>
                <a:ea typeface="微软雅黑" panose="020B0503020204020204" pitchFamily="34" charset="-122"/>
              </a:rPr>
              <a:t>缺乏价值确定依据的盘盈资产</a:t>
            </a:r>
            <a:endParaRPr lang="en-US" altLang="zh-CN" sz="2000" dirty="0">
              <a:solidFill>
                <a:schemeClr val="bg1"/>
              </a:solidFill>
              <a:latin typeface="微软雅黑" panose="020B0503020204020204" pitchFamily="34" charset="-122"/>
              <a:ea typeface="微软雅黑" panose="020B0503020204020204" pitchFamily="34" charset="-122"/>
            </a:endParaRPr>
          </a:p>
        </p:txBody>
      </p:sp>
      <p:sp>
        <p:nvSpPr>
          <p:cNvPr id="40" name="Rectangle 6"/>
          <p:cNvSpPr>
            <a:spLocks noChangeArrowheads="1"/>
          </p:cNvSpPr>
          <p:nvPr/>
        </p:nvSpPr>
        <p:spPr bwMode="auto">
          <a:xfrm>
            <a:off x="2416126" y="1728543"/>
            <a:ext cx="8078372" cy="194400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Tree>
    <p:extLst>
      <p:ext uri="{BB962C8B-B14F-4D97-AF65-F5344CB8AC3E}">
        <p14:creationId xmlns:p14="http://schemas.microsoft.com/office/powerpoint/2010/main" val="56576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50466" y="-7067"/>
            <a:ext cx="12242466" cy="6820873"/>
            <a:chOff x="-50466" y="-7067"/>
            <a:chExt cx="12242466" cy="6820873"/>
          </a:xfrm>
        </p:grpSpPr>
        <p:grpSp>
          <p:nvGrpSpPr>
            <p:cNvPr id="18" name="组合 17"/>
            <p:cNvGrpSpPr/>
            <p:nvPr/>
          </p:nvGrpSpPr>
          <p:grpSpPr>
            <a:xfrm>
              <a:off x="-1" y="-7067"/>
              <a:ext cx="12192001" cy="6820873"/>
              <a:chOff x="-1" y="-7067"/>
              <a:chExt cx="12192001" cy="6820873"/>
            </a:xfrm>
          </p:grpSpPr>
          <p:grpSp>
            <p:nvGrpSpPr>
              <p:cNvPr id="25" name="组合 24"/>
              <p:cNvGrpSpPr/>
              <p:nvPr/>
            </p:nvGrpSpPr>
            <p:grpSpPr>
              <a:xfrm>
                <a:off x="0" y="-7067"/>
                <a:ext cx="12192000" cy="6820873"/>
                <a:chOff x="0" y="-7067"/>
                <a:chExt cx="12192000" cy="6820873"/>
              </a:xfrm>
            </p:grpSpPr>
            <p:grpSp>
              <p:nvGrpSpPr>
                <p:cNvPr id="28" name="组合 27"/>
                <p:cNvGrpSpPr/>
                <p:nvPr/>
              </p:nvGrpSpPr>
              <p:grpSpPr>
                <a:xfrm>
                  <a:off x="0" y="-7067"/>
                  <a:ext cx="12192000" cy="6820873"/>
                  <a:chOff x="838200" y="685800"/>
                  <a:chExt cx="8470476" cy="4724400"/>
                </a:xfrm>
              </p:grpSpPr>
              <p:sp>
                <p:nvSpPr>
                  <p:cNvPr id="32" name="直线 4"/>
                  <p:cNvSpPr>
                    <a:spLocks noChangeShapeType="1"/>
                  </p:cNvSpPr>
                  <p:nvPr/>
                </p:nvSpPr>
                <p:spPr bwMode="auto">
                  <a:xfrm>
                    <a:off x="838200" y="1361218"/>
                    <a:ext cx="8470476" cy="0"/>
                  </a:xfrm>
                  <a:prstGeom prst="line">
                    <a:avLst/>
                  </a:prstGeom>
                  <a:noFill/>
                  <a:ln w="539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sp>
                <p:nvSpPr>
                  <p:cNvPr id="33" name="矩形 32"/>
                  <p:cNvSpPr>
                    <a:spLocks noChangeArrowheads="1"/>
                  </p:cNvSpPr>
                  <p:nvPr/>
                </p:nvSpPr>
                <p:spPr bwMode="gray">
                  <a:xfrm flipH="1">
                    <a:off x="1888510" y="685800"/>
                    <a:ext cx="76200" cy="4724400"/>
                  </a:xfrm>
                  <a:prstGeom prst="rect">
                    <a:avLst/>
                  </a:prstGeom>
                  <a:gradFill rotWithShape="0">
                    <a:gsLst>
                      <a:gs pos="0">
                        <a:srgbClr val="3333CC"/>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1000">
                        <a:solidFill>
                          <a:schemeClr val="tx1"/>
                        </a:solidFill>
                        <a:latin typeface="Times New Roman" panose="02020603050405020304" pitchFamily="18" charset="0"/>
                        <a:ea typeface="楷体_GB2312" panose="02010609030101010101" pitchFamily="49" charset="-122"/>
                      </a:defRPr>
                    </a:lvl1pPr>
                    <a:lvl2pPr marL="742950" indent="-285750">
                      <a:defRPr kumimoji="1" sz="1000">
                        <a:solidFill>
                          <a:schemeClr val="tx1"/>
                        </a:solidFill>
                        <a:latin typeface="Times New Roman" panose="02020603050405020304" pitchFamily="18" charset="0"/>
                        <a:ea typeface="楷体_GB2312" panose="02010609030101010101" pitchFamily="49" charset="-122"/>
                      </a:defRPr>
                    </a:lvl2pPr>
                    <a:lvl3pPr marL="1143000" indent="-228600">
                      <a:defRPr kumimoji="1" sz="1000">
                        <a:solidFill>
                          <a:schemeClr val="tx1"/>
                        </a:solidFill>
                        <a:latin typeface="Times New Roman" panose="02020603050405020304" pitchFamily="18" charset="0"/>
                        <a:ea typeface="楷体_GB2312" panose="02010609030101010101" pitchFamily="49" charset="-122"/>
                      </a:defRPr>
                    </a:lvl3pPr>
                    <a:lvl4pPr marL="1600200" indent="-228600">
                      <a:defRPr kumimoji="1" sz="1000">
                        <a:solidFill>
                          <a:schemeClr val="tx1"/>
                        </a:solidFill>
                        <a:latin typeface="Times New Roman" panose="02020603050405020304" pitchFamily="18" charset="0"/>
                        <a:ea typeface="楷体_GB2312" panose="02010609030101010101" pitchFamily="49" charset="-122"/>
                      </a:defRPr>
                    </a:lvl4pPr>
                    <a:lvl5pPr marL="2057400" indent="-228600">
                      <a:defRPr kumimoji="1" sz="1000">
                        <a:solidFill>
                          <a:schemeClr val="tx1"/>
                        </a:solidFill>
                        <a:latin typeface="Times New Roman" panose="02020603050405020304" pitchFamily="18" charset="0"/>
                        <a:ea typeface="楷体_GB2312" panose="02010609030101010101" pitchFamily="49" charset="-122"/>
                      </a:defRPr>
                    </a:lvl5pPr>
                    <a:lvl6pPr marL="25146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6pPr>
                    <a:lvl7pPr marL="29718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7pPr>
                    <a:lvl8pPr marL="34290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8pPr>
                    <a:lvl9pPr marL="3886200" indent="-228600" algn="ctr" eaLnBrk="0" fontAlgn="base" hangingPunct="0">
                      <a:spcBef>
                        <a:spcPct val="20000"/>
                      </a:spcBef>
                      <a:spcAft>
                        <a:spcPct val="0"/>
                      </a:spcAft>
                      <a:defRPr kumimoji="1" sz="1000">
                        <a:solidFill>
                          <a:schemeClr val="tx1"/>
                        </a:solidFill>
                        <a:latin typeface="Times New Roman" panose="02020603050405020304" pitchFamily="18" charset="0"/>
                        <a:ea typeface="楷体_GB2312" panose="02010609030101010101" pitchFamily="49" charset="-122"/>
                      </a:defRPr>
                    </a:lvl9p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1" lang="zh-CN" altLang="zh-CN" sz="2400" b="0" i="0" u="none" strike="noStrike" kern="0" cap="none" spc="0" normalizeH="0" baseline="0" noProof="0" smtClean="0">
                      <a:ln>
                        <a:noFill/>
                      </a:ln>
                      <a:solidFill>
                        <a:srgbClr val="000000"/>
                      </a:solidFill>
                      <a:effectLst/>
                      <a:uLnTx/>
                      <a:uFillTx/>
                      <a:latin typeface="Tahoma" panose="020B0604030504040204" pitchFamily="34" charset="0"/>
                      <a:ea typeface="宋体" panose="02010600030101010101" pitchFamily="2" charset="-122"/>
                    </a:endParaRPr>
                  </a:p>
                </p:txBody>
              </p:sp>
            </p:grpSp>
            <p:grpSp>
              <p:nvGrpSpPr>
                <p:cNvPr id="29" name="组合 28"/>
                <p:cNvGrpSpPr/>
                <p:nvPr/>
              </p:nvGrpSpPr>
              <p:grpSpPr>
                <a:xfrm>
                  <a:off x="0" y="-998"/>
                  <a:ext cx="12192000" cy="871737"/>
                  <a:chOff x="0" y="0"/>
                  <a:chExt cx="12192000" cy="871737"/>
                </a:xfrm>
              </p:grpSpPr>
              <p:sp>
                <p:nvSpPr>
                  <p:cNvPr id="30" name="矩形 29"/>
                  <p:cNvSpPr/>
                  <p:nvPr/>
                </p:nvSpPr>
                <p:spPr>
                  <a:xfrm>
                    <a:off x="0" y="0"/>
                    <a:ext cx="12192000" cy="856343"/>
                  </a:xfrm>
                  <a:prstGeom prst="rect">
                    <a:avLst/>
                  </a:prstGeom>
                  <a:solidFill>
                    <a:srgbClr val="090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0" y="464439"/>
                    <a:ext cx="12192000" cy="4072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6" name="流程图: 手动输入 25"/>
              <p:cNvSpPr/>
              <p:nvPr/>
            </p:nvSpPr>
            <p:spPr>
              <a:xfrm rot="5400000" flipH="1">
                <a:off x="1465789" y="-1465791"/>
                <a:ext cx="568625" cy="3500206"/>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流程图: 手动输入 26"/>
              <p:cNvSpPr/>
              <p:nvPr/>
            </p:nvSpPr>
            <p:spPr>
              <a:xfrm rot="5400000" flipH="1">
                <a:off x="1273032" y="-808799"/>
                <a:ext cx="413955" cy="2960020"/>
              </a:xfrm>
              <a:prstGeom prst="flowChartManualIn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文本框 18"/>
            <p:cNvSpPr txBox="1"/>
            <p:nvPr/>
          </p:nvSpPr>
          <p:spPr>
            <a:xfrm>
              <a:off x="-50466" y="52411"/>
              <a:ext cx="3153427" cy="384721"/>
            </a:xfrm>
            <a:prstGeom prst="rect">
              <a:avLst/>
            </a:prstGeom>
            <a:noFill/>
          </p:spPr>
          <p:txBody>
            <a:bodyPr wrap="square" rtlCol="0">
              <a:spAutoFit/>
            </a:bodyPr>
            <a:lstStyle/>
            <a:p>
              <a:r>
                <a:rPr lang="zh-CN" altLang="en-US" sz="1900" b="1" dirty="0">
                  <a:latin typeface="微软雅黑" panose="020B0503020204020204" pitchFamily="34" charset="-122"/>
                  <a:ea typeface="微软雅黑" panose="020B0503020204020204" pitchFamily="34" charset="-122"/>
                </a:rPr>
                <a:t>行政事业单位资产清查核实</a:t>
              </a:r>
            </a:p>
          </p:txBody>
        </p:sp>
        <p:sp>
          <p:nvSpPr>
            <p:cNvPr id="20" name="文本框 19"/>
            <p:cNvSpPr txBox="1"/>
            <p:nvPr/>
          </p:nvSpPr>
          <p:spPr>
            <a:xfrm>
              <a:off x="-3" y="480926"/>
              <a:ext cx="2518119" cy="400110"/>
            </a:xfrm>
            <a:prstGeom prst="rect">
              <a:avLst/>
            </a:prstGeom>
            <a:noFill/>
          </p:spPr>
          <p:txBody>
            <a:bodyPr wrap="square" rtlCol="0">
              <a:spAutoFit/>
            </a:bodyPr>
            <a:lstStyle/>
            <a:p>
              <a:r>
                <a:rPr lang="en-US" altLang="zh-CN" sz="2000" b="1" dirty="0">
                  <a:solidFill>
                    <a:schemeClr val="bg1"/>
                  </a:solidFill>
                  <a:latin typeface="微软雅黑" panose="020B0503020204020204" pitchFamily="34" charset="-122"/>
                  <a:ea typeface="微软雅黑" panose="020B0503020204020204" pitchFamily="34" charset="-122"/>
                </a:rPr>
                <a:t>2.</a:t>
              </a:r>
              <a:r>
                <a:rPr lang="zh-CN" altLang="en-US" sz="2000" b="1" dirty="0">
                  <a:solidFill>
                    <a:schemeClr val="bg1"/>
                  </a:solidFill>
                  <a:latin typeface="微软雅黑" panose="020B0503020204020204" pitchFamily="34" charset="-122"/>
                  <a:ea typeface="微软雅黑" panose="020B0503020204020204" pitchFamily="34" charset="-122"/>
                </a:rPr>
                <a:t>资产核实主要内容</a:t>
              </a:r>
            </a:p>
          </p:txBody>
        </p:sp>
        <p:grpSp>
          <p:nvGrpSpPr>
            <p:cNvPr id="21" name="组合 20"/>
            <p:cNvGrpSpPr/>
            <p:nvPr/>
          </p:nvGrpSpPr>
          <p:grpSpPr>
            <a:xfrm>
              <a:off x="8512333" y="6068291"/>
              <a:ext cx="3679667" cy="718736"/>
              <a:chOff x="8151262" y="-28617"/>
              <a:chExt cx="3679667" cy="738197"/>
            </a:xfrm>
          </p:grpSpPr>
          <p:pic>
            <p:nvPicPr>
              <p:cNvPr id="23" name="图片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1262" y="-28617"/>
                <a:ext cx="784630" cy="738197"/>
              </a:xfrm>
              <a:prstGeom prst="rect">
                <a:avLst/>
              </a:prstGeom>
              <a:solidFill>
                <a:schemeClr val="bg1"/>
              </a:solidFill>
            </p:spPr>
          </p:pic>
          <p:sp>
            <p:nvSpPr>
              <p:cNvPr id="24" name="文本框 23"/>
              <p:cNvSpPr txBox="1"/>
              <p:nvPr/>
            </p:nvSpPr>
            <p:spPr>
              <a:xfrm>
                <a:off x="8935892" y="1880"/>
                <a:ext cx="2895037" cy="707700"/>
              </a:xfrm>
              <a:prstGeom prst="rect">
                <a:avLst/>
              </a:prstGeom>
              <a:solidFill>
                <a:schemeClr val="bg1"/>
              </a:solid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中华人民共和国教育部</a:t>
                </a:r>
                <a:endParaRPr lang="en-US" altLang="zh-CN" sz="2000" dirty="0">
                  <a:latin typeface="微软雅黑" panose="020B0503020204020204" pitchFamily="34" charset="-122"/>
                  <a:ea typeface="微软雅黑" panose="020B0503020204020204" pitchFamily="34" charset="-122"/>
                </a:endParaRPr>
              </a:p>
              <a:p>
                <a:r>
                  <a:rPr lang="zh-CN" altLang="en-US" sz="2400" b="1" dirty="0" smtClean="0">
                    <a:latin typeface="微软雅黑" panose="020B0503020204020204" pitchFamily="34" charset="-122"/>
                    <a:ea typeface="微软雅黑" panose="020B0503020204020204" pitchFamily="34" charset="-122"/>
                  </a:rPr>
                  <a:t>财         务         司</a:t>
                </a:r>
                <a:endParaRPr lang="en-US" altLang="zh-CN" sz="2400" b="1" dirty="0">
                  <a:latin typeface="微软雅黑" panose="020B0503020204020204" pitchFamily="34" charset="-122"/>
                  <a:ea typeface="微软雅黑" panose="020B0503020204020204" pitchFamily="34" charset="-122"/>
                </a:endParaRPr>
              </a:p>
            </p:txBody>
          </p:sp>
        </p:grpSp>
        <p:sp>
          <p:nvSpPr>
            <p:cNvPr id="22" name="直线 4"/>
            <p:cNvSpPr>
              <a:spLocks noChangeShapeType="1"/>
            </p:cNvSpPr>
            <p:nvPr/>
          </p:nvSpPr>
          <p:spPr bwMode="auto">
            <a:xfrm flipV="1">
              <a:off x="0" y="5964280"/>
              <a:ext cx="12191999" cy="0"/>
            </a:xfrm>
            <a:prstGeom prst="line">
              <a:avLst/>
            </a:prstGeom>
            <a:noFill/>
            <a:ln w="3492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fontAlgn="base" hangingPunct="0">
                <a:spcBef>
                  <a:spcPct val="20000"/>
                </a:spcBef>
                <a:spcAft>
                  <a:spcPct val="0"/>
                </a:spcAft>
              </a:pPr>
              <a:endParaRPr kumimoji="1" lang="zh-CN" altLang="en-US" sz="1000" smtClean="0">
                <a:solidFill>
                  <a:srgbClr val="000000"/>
                </a:solidFill>
                <a:latin typeface="Times New Roman" panose="02020603050405020304" pitchFamily="18" charset="0"/>
                <a:ea typeface="楷体_GB2312" panose="02010609030101010101" pitchFamily="49" charset="-122"/>
              </a:endParaRPr>
            </a:p>
          </p:txBody>
        </p:sp>
      </p:grpSp>
      <p:sp>
        <p:nvSpPr>
          <p:cNvPr id="34" name="Freeform 3"/>
          <p:cNvSpPr>
            <a:spLocks/>
          </p:cNvSpPr>
          <p:nvPr/>
        </p:nvSpPr>
        <p:spPr bwMode="auto">
          <a:xfrm>
            <a:off x="6945884" y="1621678"/>
            <a:ext cx="3454400" cy="3600450"/>
          </a:xfrm>
          <a:custGeom>
            <a:avLst/>
            <a:gdLst>
              <a:gd name="T0" fmla="*/ 0 w 2176"/>
              <a:gd name="T1" fmla="*/ 2147483647 h 2268"/>
              <a:gd name="T2" fmla="*/ 2147483647 w 2176"/>
              <a:gd name="T3" fmla="*/ 2147483647 h 2268"/>
              <a:gd name="T4" fmla="*/ 2147483647 w 2176"/>
              <a:gd name="T5" fmla="*/ 0 h 2268"/>
              <a:gd name="T6" fmla="*/ 2147483647 w 2176"/>
              <a:gd name="T7" fmla="*/ 2147483647 h 2268"/>
              <a:gd name="T8" fmla="*/ 2147483647 w 2176"/>
              <a:gd name="T9" fmla="*/ 2147483647 h 2268"/>
              <a:gd name="T10" fmla="*/ 0 w 2176"/>
              <a:gd name="T11" fmla="*/ 2147483647 h 22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76" h="2268">
                <a:moveTo>
                  <a:pt x="0" y="1108"/>
                </a:moveTo>
                <a:lnTo>
                  <a:pt x="841" y="2"/>
                </a:lnTo>
                <a:lnTo>
                  <a:pt x="2176" y="0"/>
                </a:lnTo>
                <a:lnTo>
                  <a:pt x="2176" y="2268"/>
                </a:lnTo>
                <a:lnTo>
                  <a:pt x="832" y="2268"/>
                </a:lnTo>
                <a:lnTo>
                  <a:pt x="0" y="1108"/>
                </a:lnTo>
                <a:close/>
              </a:path>
            </a:pathLst>
          </a:custGeom>
          <a:solidFill>
            <a:srgbClr val="D9D9D9"/>
          </a:solidFill>
          <a:ln>
            <a:noFill/>
          </a:ln>
          <a:effectLst/>
        </p:spPr>
        <p:txBody>
          <a:bodyPr wrap="none" lIns="0" tIns="0" rIns="0" bIns="0" anchor="ctr"/>
          <a:lstStyle/>
          <a:p>
            <a:endParaRPr lang="zh-CN" altLang="en-US"/>
          </a:p>
        </p:txBody>
      </p:sp>
      <p:grpSp>
        <p:nvGrpSpPr>
          <p:cNvPr id="2" name="组合 1"/>
          <p:cNvGrpSpPr/>
          <p:nvPr/>
        </p:nvGrpSpPr>
        <p:grpSpPr>
          <a:xfrm>
            <a:off x="8304784" y="1678828"/>
            <a:ext cx="2070100" cy="3525838"/>
            <a:chOff x="7753252" y="1678828"/>
            <a:chExt cx="2070100" cy="2971800"/>
          </a:xfrm>
        </p:grpSpPr>
        <p:sp>
          <p:nvSpPr>
            <p:cNvPr id="36" name="Rectangle 23"/>
            <p:cNvSpPr>
              <a:spLocks noChangeArrowheads="1"/>
            </p:cNvSpPr>
            <p:nvPr/>
          </p:nvSpPr>
          <p:spPr bwMode="auto">
            <a:xfrm>
              <a:off x="7753252" y="1678828"/>
              <a:ext cx="2070100" cy="431800"/>
            </a:xfrm>
            <a:prstGeom prst="rect">
              <a:avLst/>
            </a:prstGeom>
            <a:solidFill>
              <a:srgbClr val="2E75B6"/>
            </a:solidFill>
            <a:ln w="6350">
              <a:noFill/>
              <a:miter lim="800000"/>
              <a:headEnd/>
              <a:tailEnd/>
            </a:ln>
            <a:effec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7" name="Rectangle 24"/>
            <p:cNvSpPr>
              <a:spLocks noChangeArrowheads="1"/>
            </p:cNvSpPr>
            <p:nvPr/>
          </p:nvSpPr>
          <p:spPr bwMode="auto">
            <a:xfrm>
              <a:off x="7753252" y="2186828"/>
              <a:ext cx="2070100" cy="431800"/>
            </a:xfrm>
            <a:prstGeom prst="rect">
              <a:avLst/>
            </a:prstGeom>
            <a:solidFill>
              <a:srgbClr val="2E75B6"/>
            </a:solidFill>
            <a:ln w="6350">
              <a:noFill/>
              <a:miter lim="800000"/>
              <a:headEnd/>
              <a:tailEnd/>
            </a:ln>
            <a:effec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8" name="Rectangle 25"/>
            <p:cNvSpPr>
              <a:spLocks noChangeArrowheads="1"/>
            </p:cNvSpPr>
            <p:nvPr/>
          </p:nvSpPr>
          <p:spPr bwMode="auto">
            <a:xfrm>
              <a:off x="7753252" y="2694828"/>
              <a:ext cx="2070100" cy="431800"/>
            </a:xfrm>
            <a:prstGeom prst="rect">
              <a:avLst/>
            </a:prstGeom>
            <a:solidFill>
              <a:srgbClr val="2E75B6"/>
            </a:solidFill>
            <a:ln w="6350">
              <a:noFill/>
              <a:miter lim="800000"/>
              <a:headEnd/>
              <a:tailEnd/>
            </a:ln>
            <a:effec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39" name="Rectangle 26"/>
            <p:cNvSpPr>
              <a:spLocks noChangeArrowheads="1"/>
            </p:cNvSpPr>
            <p:nvPr/>
          </p:nvSpPr>
          <p:spPr bwMode="auto">
            <a:xfrm>
              <a:off x="7753252" y="3202828"/>
              <a:ext cx="2070100" cy="431800"/>
            </a:xfrm>
            <a:prstGeom prst="rect">
              <a:avLst/>
            </a:prstGeom>
            <a:solidFill>
              <a:srgbClr val="2E75B6"/>
            </a:solidFill>
            <a:ln w="6350">
              <a:noFill/>
              <a:miter lim="800000"/>
              <a:headEnd/>
              <a:tailEnd/>
            </a:ln>
            <a:effec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0" name="Rectangle 27"/>
            <p:cNvSpPr>
              <a:spLocks noChangeArrowheads="1"/>
            </p:cNvSpPr>
            <p:nvPr/>
          </p:nvSpPr>
          <p:spPr bwMode="auto">
            <a:xfrm>
              <a:off x="7753252" y="3710828"/>
              <a:ext cx="2070100" cy="431800"/>
            </a:xfrm>
            <a:prstGeom prst="rect">
              <a:avLst/>
            </a:prstGeom>
            <a:solidFill>
              <a:srgbClr val="2E75B6"/>
            </a:solidFill>
            <a:ln w="6350">
              <a:noFill/>
              <a:miter lim="800000"/>
              <a:headEnd/>
              <a:tailEnd/>
            </a:ln>
            <a:effec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1" name="Rectangle 28"/>
            <p:cNvSpPr>
              <a:spLocks noChangeArrowheads="1"/>
            </p:cNvSpPr>
            <p:nvPr/>
          </p:nvSpPr>
          <p:spPr bwMode="auto">
            <a:xfrm>
              <a:off x="7753252" y="4218828"/>
              <a:ext cx="2070100" cy="431800"/>
            </a:xfrm>
            <a:prstGeom prst="rect">
              <a:avLst/>
            </a:prstGeom>
            <a:solidFill>
              <a:srgbClr val="2E75B6"/>
            </a:solidFill>
            <a:ln w="6350">
              <a:noFill/>
              <a:miter lim="800000"/>
              <a:headEnd/>
              <a:tailEnd/>
            </a:ln>
            <a:effectLst/>
          </p:spPr>
          <p:txBody>
            <a:bodyPr wrap="none" lIns="0" tIns="0" rIns="0" bIns="0" anchor="ct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43" name="Rectangle 30"/>
            <p:cNvSpPr>
              <a:spLocks noChangeArrowheads="1"/>
            </p:cNvSpPr>
            <p:nvPr/>
          </p:nvSpPr>
          <p:spPr bwMode="auto">
            <a:xfrm>
              <a:off x="7835802" y="1740046"/>
              <a:ext cx="19050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zh-CN" sz="2000" dirty="0">
                  <a:solidFill>
                    <a:schemeClr val="bg1"/>
                  </a:solidFill>
                  <a:latin typeface="微软雅黑" panose="020B0503020204020204" pitchFamily="34" charset="-122"/>
                  <a:ea typeface="微软雅黑" panose="020B0503020204020204" pitchFamily="34" charset="-122"/>
                </a:rPr>
                <a:t>货币资金损失</a:t>
              </a:r>
              <a:endParaRPr lang="en-US" altLang="zh-CN" sz="2000" dirty="0">
                <a:solidFill>
                  <a:schemeClr val="bg1"/>
                </a:solidFill>
                <a:latin typeface="微软雅黑" panose="020B0503020204020204" pitchFamily="34" charset="-122"/>
                <a:ea typeface="微软雅黑" panose="020B0503020204020204" pitchFamily="34" charset="-122"/>
              </a:endParaRPr>
            </a:p>
          </p:txBody>
        </p:sp>
        <p:sp>
          <p:nvSpPr>
            <p:cNvPr id="44" name="Rectangle 31"/>
            <p:cNvSpPr>
              <a:spLocks noChangeArrowheads="1"/>
            </p:cNvSpPr>
            <p:nvPr/>
          </p:nvSpPr>
          <p:spPr bwMode="auto">
            <a:xfrm>
              <a:off x="7835802" y="2248046"/>
              <a:ext cx="19050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zh-CN" sz="2000" dirty="0">
                  <a:solidFill>
                    <a:schemeClr val="bg1"/>
                  </a:solidFill>
                  <a:latin typeface="微软雅黑" panose="020B0503020204020204" pitchFamily="34" charset="-122"/>
                  <a:ea typeface="微软雅黑" panose="020B0503020204020204" pitchFamily="34" charset="-122"/>
                </a:rPr>
                <a:t>坏账损失</a:t>
              </a:r>
              <a:endParaRPr lang="en-US" altLang="zh-CN" sz="2000" dirty="0">
                <a:solidFill>
                  <a:schemeClr val="bg1"/>
                </a:solidFill>
                <a:latin typeface="微软雅黑" panose="020B0503020204020204" pitchFamily="34" charset="-122"/>
                <a:ea typeface="微软雅黑" panose="020B0503020204020204" pitchFamily="34" charset="-122"/>
              </a:endParaRPr>
            </a:p>
          </p:txBody>
        </p:sp>
        <p:sp>
          <p:nvSpPr>
            <p:cNvPr id="45" name="Rectangle 32"/>
            <p:cNvSpPr>
              <a:spLocks noChangeArrowheads="1"/>
            </p:cNvSpPr>
            <p:nvPr/>
          </p:nvSpPr>
          <p:spPr bwMode="auto">
            <a:xfrm>
              <a:off x="7835802" y="2756046"/>
              <a:ext cx="19050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zh-CN" sz="2000" dirty="0">
                  <a:solidFill>
                    <a:schemeClr val="bg1"/>
                  </a:solidFill>
                  <a:latin typeface="微软雅黑" panose="020B0503020204020204" pitchFamily="34" charset="-122"/>
                  <a:ea typeface="微软雅黑" panose="020B0503020204020204" pitchFamily="34" charset="-122"/>
                </a:rPr>
                <a:t>存货损失</a:t>
              </a:r>
              <a:endParaRPr lang="en-US" altLang="zh-CN" sz="2000" dirty="0">
                <a:solidFill>
                  <a:schemeClr val="bg1"/>
                </a:solidFill>
                <a:latin typeface="微软雅黑" panose="020B0503020204020204" pitchFamily="34" charset="-122"/>
                <a:ea typeface="微软雅黑" panose="020B0503020204020204" pitchFamily="34" charset="-122"/>
              </a:endParaRPr>
            </a:p>
          </p:txBody>
        </p:sp>
        <p:sp>
          <p:nvSpPr>
            <p:cNvPr id="46" name="Rectangle 33"/>
            <p:cNvSpPr>
              <a:spLocks noChangeArrowheads="1"/>
            </p:cNvSpPr>
            <p:nvPr/>
          </p:nvSpPr>
          <p:spPr bwMode="auto">
            <a:xfrm>
              <a:off x="7835802" y="3264046"/>
              <a:ext cx="19050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zh-CN" sz="2000" dirty="0">
                  <a:solidFill>
                    <a:schemeClr val="bg1"/>
                  </a:solidFill>
                  <a:latin typeface="微软雅黑" panose="020B0503020204020204" pitchFamily="34" charset="-122"/>
                  <a:ea typeface="微软雅黑" panose="020B0503020204020204" pitchFamily="34" charset="-122"/>
                </a:rPr>
                <a:t>对外投资损失</a:t>
              </a:r>
              <a:endParaRPr lang="en-US" altLang="zh-CN" sz="2000" dirty="0">
                <a:solidFill>
                  <a:schemeClr val="bg1"/>
                </a:solidFill>
                <a:latin typeface="微软雅黑" panose="020B0503020204020204" pitchFamily="34" charset="-122"/>
                <a:ea typeface="微软雅黑" panose="020B0503020204020204" pitchFamily="34" charset="-122"/>
              </a:endParaRPr>
            </a:p>
          </p:txBody>
        </p:sp>
        <p:sp>
          <p:nvSpPr>
            <p:cNvPr id="47" name="Rectangle 34"/>
            <p:cNvSpPr>
              <a:spLocks noChangeArrowheads="1"/>
            </p:cNvSpPr>
            <p:nvPr/>
          </p:nvSpPr>
          <p:spPr bwMode="auto">
            <a:xfrm>
              <a:off x="7835802" y="3772046"/>
              <a:ext cx="19050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zh-CN" sz="2000" dirty="0">
                  <a:solidFill>
                    <a:schemeClr val="bg1"/>
                  </a:solidFill>
                  <a:latin typeface="微软雅黑" panose="020B0503020204020204" pitchFamily="34" charset="-122"/>
                  <a:ea typeface="微软雅黑" panose="020B0503020204020204" pitchFamily="34" charset="-122"/>
                </a:rPr>
                <a:t>固定资产损失</a:t>
              </a:r>
              <a:endParaRPr lang="en-US" altLang="zh-CN" sz="2000" dirty="0">
                <a:solidFill>
                  <a:schemeClr val="bg1"/>
                </a:solidFill>
                <a:latin typeface="微软雅黑" panose="020B0503020204020204" pitchFamily="34" charset="-122"/>
                <a:ea typeface="微软雅黑" panose="020B0503020204020204" pitchFamily="34" charset="-122"/>
              </a:endParaRPr>
            </a:p>
          </p:txBody>
        </p:sp>
        <p:sp>
          <p:nvSpPr>
            <p:cNvPr id="48" name="Rectangle 35"/>
            <p:cNvSpPr>
              <a:spLocks noChangeArrowheads="1"/>
            </p:cNvSpPr>
            <p:nvPr/>
          </p:nvSpPr>
          <p:spPr bwMode="auto">
            <a:xfrm>
              <a:off x="7835802" y="4280046"/>
              <a:ext cx="19050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defTabSz="330200">
                <a:tabLst>
                  <a:tab pos="8521700" algn="r"/>
                </a:tabLst>
                <a:defRPr sz="1300" b="1">
                  <a:solidFill>
                    <a:srgbClr val="000000"/>
                  </a:solidFill>
                  <a:latin typeface="Arial" panose="020B0604020202020204" pitchFamily="34" charset="0"/>
                  <a:ea typeface="宋体" panose="02010600030101010101" pitchFamily="2" charset="-122"/>
                </a:defRPr>
              </a:lvl1pPr>
              <a:lvl2pPr marL="742950" indent="-285750" defTabSz="330200">
                <a:tabLst>
                  <a:tab pos="8521700" algn="r"/>
                </a:tabLst>
                <a:defRPr sz="1300" b="1">
                  <a:solidFill>
                    <a:srgbClr val="000000"/>
                  </a:solidFill>
                  <a:latin typeface="Arial" panose="020B0604020202020204" pitchFamily="34" charset="0"/>
                  <a:ea typeface="宋体" panose="02010600030101010101" pitchFamily="2" charset="-122"/>
                </a:defRPr>
              </a:lvl2pPr>
              <a:lvl3pPr marL="11430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3pPr>
              <a:lvl4pPr marL="16002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4pPr>
              <a:lvl5pPr marL="2057400" indent="-228600" defTabSz="330200">
                <a:tabLst>
                  <a:tab pos="8521700" algn="r"/>
                </a:tabLst>
                <a:defRPr sz="1300" b="1">
                  <a:solidFill>
                    <a:srgbClr val="000000"/>
                  </a:solidFill>
                  <a:latin typeface="Arial" panose="020B0604020202020204" pitchFamily="34" charset="0"/>
                  <a:ea typeface="宋体" panose="02010600030101010101" pitchFamily="2" charset="-122"/>
                </a:defRPr>
              </a:lvl5pPr>
              <a:lvl6pPr marL="25146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6pPr>
              <a:lvl7pPr marL="29718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7pPr>
              <a:lvl8pPr marL="34290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8pPr>
              <a:lvl9pPr marL="3886200" indent="-228600" defTabSz="330200" eaLnBrk="0" fontAlgn="base" hangingPunct="0">
                <a:spcBef>
                  <a:spcPct val="0"/>
                </a:spcBef>
                <a:spcAft>
                  <a:spcPct val="0"/>
                </a:spcAft>
                <a:tabLst>
                  <a:tab pos="8521700" algn="r"/>
                </a:tabLst>
                <a:defRPr sz="1300" b="1">
                  <a:solidFill>
                    <a:srgbClr val="000000"/>
                  </a:solidFill>
                  <a:latin typeface="Arial" panose="020B0604020202020204" pitchFamily="34" charset="0"/>
                  <a:ea typeface="宋体" panose="02010600030101010101" pitchFamily="2" charset="-122"/>
                </a:defRPr>
              </a:lvl9pPr>
            </a:lstStyle>
            <a:p>
              <a:pPr algn="ctr">
                <a:defRPr/>
              </a:pPr>
              <a:r>
                <a:rPr lang="zh-CN" altLang="zh-CN" sz="2000" dirty="0">
                  <a:solidFill>
                    <a:schemeClr val="bg1"/>
                  </a:solidFill>
                  <a:latin typeface="微软雅黑" panose="020B0503020204020204" pitchFamily="34" charset="-122"/>
                  <a:ea typeface="微软雅黑" panose="020B0503020204020204" pitchFamily="34" charset="-122"/>
                </a:rPr>
                <a:t>无形资产损失</a:t>
              </a:r>
              <a:endParaRPr lang="en-US" altLang="zh-CN" sz="2000" dirty="0">
                <a:solidFill>
                  <a:schemeClr val="bg1"/>
                </a:solidFill>
                <a:latin typeface="微软雅黑" panose="020B0503020204020204" pitchFamily="34" charset="-122"/>
                <a:ea typeface="微软雅黑" panose="020B0503020204020204" pitchFamily="34" charset="-122"/>
              </a:endParaRPr>
            </a:p>
          </p:txBody>
        </p:sp>
      </p:grpSp>
      <p:grpSp>
        <p:nvGrpSpPr>
          <p:cNvPr id="53" name="Group 46"/>
          <p:cNvGrpSpPr>
            <a:grpSpLocks/>
          </p:cNvGrpSpPr>
          <p:nvPr/>
        </p:nvGrpSpPr>
        <p:grpSpPr bwMode="auto">
          <a:xfrm>
            <a:off x="6396609" y="3050428"/>
            <a:ext cx="546100" cy="723900"/>
            <a:chOff x="478" y="2472"/>
            <a:chExt cx="344" cy="456"/>
          </a:xfrm>
        </p:grpSpPr>
        <p:sp>
          <p:nvSpPr>
            <p:cNvPr id="54" name="Freeform 47"/>
            <p:cNvSpPr>
              <a:spLocks/>
            </p:cNvSpPr>
            <p:nvPr/>
          </p:nvSpPr>
          <p:spPr bwMode="auto">
            <a:xfrm>
              <a:off x="558" y="2536"/>
              <a:ext cx="224" cy="320"/>
            </a:xfrm>
            <a:custGeom>
              <a:avLst/>
              <a:gdLst>
                <a:gd name="T0" fmla="*/ 168 w 224"/>
                <a:gd name="T1" fmla="*/ 0 h 320"/>
                <a:gd name="T2" fmla="*/ 192 w 224"/>
                <a:gd name="T3" fmla="*/ 24 h 320"/>
                <a:gd name="T4" fmla="*/ 208 w 224"/>
                <a:gd name="T5" fmla="*/ 64 h 320"/>
                <a:gd name="T6" fmla="*/ 224 w 224"/>
                <a:gd name="T7" fmla="*/ 96 h 320"/>
                <a:gd name="T8" fmla="*/ 224 w 224"/>
                <a:gd name="T9" fmla="*/ 136 h 320"/>
                <a:gd name="T10" fmla="*/ 224 w 224"/>
                <a:gd name="T11" fmla="*/ 176 h 320"/>
                <a:gd name="T12" fmla="*/ 216 w 224"/>
                <a:gd name="T13" fmla="*/ 216 h 320"/>
                <a:gd name="T14" fmla="*/ 208 w 224"/>
                <a:gd name="T15" fmla="*/ 256 h 320"/>
                <a:gd name="T16" fmla="*/ 184 w 224"/>
                <a:gd name="T17" fmla="*/ 288 h 320"/>
                <a:gd name="T18" fmla="*/ 160 w 224"/>
                <a:gd name="T19" fmla="*/ 320 h 320"/>
                <a:gd name="T20" fmla="*/ 0 w 224"/>
                <a:gd name="T21" fmla="*/ 152 h 320"/>
                <a:gd name="T22" fmla="*/ 168 w 224"/>
                <a:gd name="T23" fmla="*/ 0 h 3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24" h="320">
                  <a:moveTo>
                    <a:pt x="168" y="0"/>
                  </a:moveTo>
                  <a:lnTo>
                    <a:pt x="192" y="24"/>
                  </a:lnTo>
                  <a:lnTo>
                    <a:pt x="208" y="64"/>
                  </a:lnTo>
                  <a:lnTo>
                    <a:pt x="224" y="96"/>
                  </a:lnTo>
                  <a:lnTo>
                    <a:pt x="224" y="136"/>
                  </a:lnTo>
                  <a:lnTo>
                    <a:pt x="224" y="176"/>
                  </a:lnTo>
                  <a:lnTo>
                    <a:pt x="216" y="216"/>
                  </a:lnTo>
                  <a:lnTo>
                    <a:pt x="208" y="256"/>
                  </a:lnTo>
                  <a:lnTo>
                    <a:pt x="184" y="288"/>
                  </a:lnTo>
                  <a:lnTo>
                    <a:pt x="160" y="320"/>
                  </a:lnTo>
                  <a:lnTo>
                    <a:pt x="0" y="152"/>
                  </a:lnTo>
                  <a:lnTo>
                    <a:pt x="16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5" name="Oval 48"/>
            <p:cNvSpPr>
              <a:spLocks noChangeArrowheads="1"/>
            </p:cNvSpPr>
            <p:nvPr/>
          </p:nvSpPr>
          <p:spPr bwMode="auto">
            <a:xfrm>
              <a:off x="758" y="2628"/>
              <a:ext cx="32" cy="136"/>
            </a:xfrm>
            <a:prstGeom prst="ellipse">
              <a:avLst/>
            </a:prstGeom>
            <a:solidFill>
              <a:srgbClr val="000000"/>
            </a:solidFill>
            <a:ln w="12700">
              <a:solidFill>
                <a:srgbClr val="000000"/>
              </a:solidFill>
              <a:round/>
              <a:headEnd/>
              <a:tailEnd/>
            </a:ln>
          </p:spPr>
          <p:txBody>
            <a:bodyPr/>
            <a:lstStyle>
              <a:lvl1pPr>
                <a:defRPr sz="1300" b="1">
                  <a:solidFill>
                    <a:srgbClr val="000000"/>
                  </a:solidFill>
                  <a:latin typeface="Arial" panose="020B0604020202020204" pitchFamily="34" charset="0"/>
                  <a:ea typeface="宋体" panose="02010600030101010101" pitchFamily="2" charset="-122"/>
                </a:defRPr>
              </a:lvl1pPr>
              <a:lvl2pPr marL="742950" indent="-285750">
                <a:defRPr sz="1300" b="1">
                  <a:solidFill>
                    <a:srgbClr val="000000"/>
                  </a:solidFill>
                  <a:latin typeface="Arial" panose="020B0604020202020204" pitchFamily="34" charset="0"/>
                  <a:ea typeface="宋体" panose="02010600030101010101" pitchFamily="2" charset="-122"/>
                </a:defRPr>
              </a:lvl2pPr>
              <a:lvl3pPr marL="1143000" indent="-228600">
                <a:defRPr sz="1300" b="1">
                  <a:solidFill>
                    <a:srgbClr val="000000"/>
                  </a:solidFill>
                  <a:latin typeface="Arial" panose="020B0604020202020204" pitchFamily="34" charset="0"/>
                  <a:ea typeface="宋体" panose="02010600030101010101" pitchFamily="2" charset="-122"/>
                </a:defRPr>
              </a:lvl3pPr>
              <a:lvl4pPr marL="1600200" indent="-228600">
                <a:defRPr sz="1300" b="1">
                  <a:solidFill>
                    <a:srgbClr val="000000"/>
                  </a:solidFill>
                  <a:latin typeface="Arial" panose="020B0604020202020204" pitchFamily="34" charset="0"/>
                  <a:ea typeface="宋体" panose="02010600030101010101" pitchFamily="2" charset="-122"/>
                </a:defRPr>
              </a:lvl4pPr>
              <a:lvl5pPr marL="2057400" indent="-228600">
                <a:defRPr sz="1300" b="1">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9pPr>
            </a:lstStyle>
            <a:p>
              <a:endParaRPr lang="zh-CN" altLang="en-US"/>
            </a:p>
          </p:txBody>
        </p:sp>
        <p:sp>
          <p:nvSpPr>
            <p:cNvPr id="56" name="Line 49"/>
            <p:cNvSpPr>
              <a:spLocks noChangeShapeType="1"/>
            </p:cNvSpPr>
            <p:nvPr/>
          </p:nvSpPr>
          <p:spPr bwMode="auto">
            <a:xfrm flipV="1">
              <a:off x="478" y="2472"/>
              <a:ext cx="344" cy="224"/>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 name="Line 50"/>
            <p:cNvSpPr>
              <a:spLocks noChangeShapeType="1"/>
            </p:cNvSpPr>
            <p:nvPr/>
          </p:nvSpPr>
          <p:spPr bwMode="auto">
            <a:xfrm>
              <a:off x="481" y="2690"/>
              <a:ext cx="341" cy="2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8" name="Arc 51"/>
            <p:cNvSpPr>
              <a:spLocks/>
            </p:cNvSpPr>
            <p:nvPr/>
          </p:nvSpPr>
          <p:spPr bwMode="auto">
            <a:xfrm>
              <a:off x="722" y="2526"/>
              <a:ext cx="68" cy="351"/>
            </a:xfrm>
            <a:custGeom>
              <a:avLst/>
              <a:gdLst>
                <a:gd name="T0" fmla="*/ 0 w 21600"/>
                <a:gd name="T1" fmla="*/ 0 h 41253"/>
                <a:gd name="T2" fmla="*/ 0 w 21600"/>
                <a:gd name="T3" fmla="*/ 0 h 41253"/>
                <a:gd name="T4" fmla="*/ 0 w 21600"/>
                <a:gd name="T5" fmla="*/ 0 h 41253"/>
                <a:gd name="T6" fmla="*/ 0 60000 65536"/>
                <a:gd name="T7" fmla="*/ 0 60000 65536"/>
                <a:gd name="T8" fmla="*/ 0 60000 65536"/>
              </a:gdLst>
              <a:ahLst/>
              <a:cxnLst>
                <a:cxn ang="T6">
                  <a:pos x="T0" y="T1"/>
                </a:cxn>
                <a:cxn ang="T7">
                  <a:pos x="T2" y="T3"/>
                </a:cxn>
                <a:cxn ang="T8">
                  <a:pos x="T4" y="T5"/>
                </a:cxn>
              </a:cxnLst>
              <a:rect l="0" t="0" r="r" b="b"/>
              <a:pathLst>
                <a:path w="21600" h="41253" fill="none" extrusionOk="0">
                  <a:moveTo>
                    <a:pt x="4933" y="0"/>
                  </a:moveTo>
                  <a:cubicBezTo>
                    <a:pt x="14697" y="2290"/>
                    <a:pt x="21600" y="11000"/>
                    <a:pt x="21600" y="21029"/>
                  </a:cubicBezTo>
                  <a:cubicBezTo>
                    <a:pt x="21600" y="30032"/>
                    <a:pt x="16015" y="38091"/>
                    <a:pt x="7585" y="41253"/>
                  </a:cubicBezTo>
                </a:path>
                <a:path w="21600" h="41253" stroke="0" extrusionOk="0">
                  <a:moveTo>
                    <a:pt x="4933" y="0"/>
                  </a:moveTo>
                  <a:cubicBezTo>
                    <a:pt x="14697" y="2290"/>
                    <a:pt x="21600" y="11000"/>
                    <a:pt x="21600" y="21029"/>
                  </a:cubicBezTo>
                  <a:cubicBezTo>
                    <a:pt x="21600" y="30032"/>
                    <a:pt x="16015" y="38091"/>
                    <a:pt x="7585" y="41253"/>
                  </a:cubicBezTo>
                  <a:lnTo>
                    <a:pt x="0" y="21029"/>
                  </a:lnTo>
                  <a:lnTo>
                    <a:pt x="4933" y="0"/>
                  </a:lnTo>
                  <a:close/>
                </a:path>
              </a:pathLst>
            </a:custGeom>
            <a:noFill/>
            <a:ln w="63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zh-CN" altLang="en-US"/>
            </a:p>
          </p:txBody>
        </p:sp>
      </p:grpSp>
      <p:sp>
        <p:nvSpPr>
          <p:cNvPr id="59" name="矩形 58"/>
          <p:cNvSpPr/>
          <p:nvPr/>
        </p:nvSpPr>
        <p:spPr>
          <a:xfrm>
            <a:off x="2409361" y="2252922"/>
            <a:ext cx="3672113" cy="2308324"/>
          </a:xfrm>
          <a:prstGeom prst="rect">
            <a:avLst/>
          </a:prstGeom>
          <a:solidFill>
            <a:schemeClr val="accent5">
              <a:lumMod val="40000"/>
              <a:lumOff val="60000"/>
            </a:schemeClr>
          </a:solidFill>
        </p:spPr>
        <p:txBody>
          <a:bodyPr wrap="square">
            <a:spAutoFit/>
          </a:bodyPr>
          <a:lstStyle/>
          <a:p>
            <a:pPr algn="just"/>
            <a:r>
              <a:rPr lang="zh-CN" altLang="en-US" sz="2400" b="1" dirty="0">
                <a:latin typeface="+mn-ea"/>
              </a:rPr>
              <a:t>资产损失</a:t>
            </a:r>
            <a:r>
              <a:rPr lang="zh-CN" altLang="en-US" sz="2400" dirty="0">
                <a:latin typeface="+mn-ea"/>
              </a:rPr>
              <a:t>是指行政事业单位在资产清查基准日有账面记载，但实际发生的短少、毁损、被盗或者丧失使用价值的，能以货币计量的经济资源。</a:t>
            </a:r>
          </a:p>
        </p:txBody>
      </p:sp>
    </p:spTree>
    <p:extLst>
      <p:ext uri="{BB962C8B-B14F-4D97-AF65-F5344CB8AC3E}">
        <p14:creationId xmlns:p14="http://schemas.microsoft.com/office/powerpoint/2010/main" val="17728546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TOP" val=" 214.125"/>
  <p:tag name="LLEFT" val=" 371"/>
</p:tagLst>
</file>

<file path=ppt/tags/tag10.xml><?xml version="1.0" encoding="utf-8"?>
<p:tagLst xmlns:a="http://schemas.openxmlformats.org/drawingml/2006/main" xmlns:r="http://schemas.openxmlformats.org/officeDocument/2006/relationships" xmlns:p="http://schemas.openxmlformats.org/presentationml/2006/main">
  <p:tag name="LTOP" val=" 214.125"/>
  <p:tag name="LLEFT" val=" 80.125"/>
</p:tagLst>
</file>

<file path=ppt/tags/tag11.xml><?xml version="1.0" encoding="utf-8"?>
<p:tagLst xmlns:a="http://schemas.openxmlformats.org/drawingml/2006/main" xmlns:r="http://schemas.openxmlformats.org/officeDocument/2006/relationships" xmlns:p="http://schemas.openxmlformats.org/presentationml/2006/main">
  <p:tag name="NAME" val="OvalShape"/>
</p:tagLst>
</file>

<file path=ppt/tags/tag12.xml><?xml version="1.0" encoding="utf-8"?>
<p:tagLst xmlns:a="http://schemas.openxmlformats.org/drawingml/2006/main" xmlns:r="http://schemas.openxmlformats.org/officeDocument/2006/relationships" xmlns:p="http://schemas.openxmlformats.org/presentationml/2006/main">
  <p:tag name="NAME" val="OvalText"/>
</p:tagLst>
</file>

<file path=ppt/tags/tag2.xml><?xml version="1.0" encoding="utf-8"?>
<p:tagLst xmlns:a="http://schemas.openxmlformats.org/drawingml/2006/main" xmlns:r="http://schemas.openxmlformats.org/officeDocument/2006/relationships" xmlns:p="http://schemas.openxmlformats.org/presentationml/2006/main">
  <p:tag name="LTOP" val=" 214.125"/>
  <p:tag name="LLEFT" val=" 80.125"/>
</p:tagLst>
</file>

<file path=ppt/tags/tag3.xml><?xml version="1.0" encoding="utf-8"?>
<p:tagLst xmlns:a="http://schemas.openxmlformats.org/drawingml/2006/main" xmlns:r="http://schemas.openxmlformats.org/officeDocument/2006/relationships" xmlns:p="http://schemas.openxmlformats.org/presentationml/2006/main">
  <p:tag name="LTOP" val=" 149.875"/>
  <p:tag name="LLEFT" val=" 209.25"/>
</p:tagLst>
</file>

<file path=ppt/tags/tag4.xml><?xml version="1.0" encoding="utf-8"?>
<p:tagLst xmlns:a="http://schemas.openxmlformats.org/drawingml/2006/main" xmlns:r="http://schemas.openxmlformats.org/officeDocument/2006/relationships" xmlns:p="http://schemas.openxmlformats.org/presentationml/2006/main">
  <p:tag name="LTOP" val=" 149.875"/>
  <p:tag name="LLEFT" val=" 209.25"/>
</p:tagLst>
</file>

<file path=ppt/tags/tag5.xml><?xml version="1.0" encoding="utf-8"?>
<p:tagLst xmlns:a="http://schemas.openxmlformats.org/drawingml/2006/main" xmlns:r="http://schemas.openxmlformats.org/officeDocument/2006/relationships" xmlns:p="http://schemas.openxmlformats.org/presentationml/2006/main">
  <p:tag name="LTOP" val=" 150.875"/>
  <p:tag name="LLEFT" val=" 79.625"/>
</p:tagLst>
</file>

<file path=ppt/tags/tag6.xml><?xml version="1.0" encoding="utf-8"?>
<p:tagLst xmlns:a="http://schemas.openxmlformats.org/drawingml/2006/main" xmlns:r="http://schemas.openxmlformats.org/officeDocument/2006/relationships" xmlns:p="http://schemas.openxmlformats.org/presentationml/2006/main">
  <p:tag name="LTOP" val=" 214.125"/>
  <p:tag name="LLEFT" val=" 80.125"/>
</p:tagLst>
</file>

<file path=ppt/tags/tag7.xml><?xml version="1.0" encoding="utf-8"?>
<p:tagLst xmlns:a="http://schemas.openxmlformats.org/drawingml/2006/main" xmlns:r="http://schemas.openxmlformats.org/officeDocument/2006/relationships" xmlns:p="http://schemas.openxmlformats.org/presentationml/2006/main">
  <p:tag name="LTOP" val=" 214.125"/>
  <p:tag name="LLEFT" val=" 225.625"/>
</p:tagLst>
</file>

<file path=ppt/tags/tag8.xml><?xml version="1.0" encoding="utf-8"?>
<p:tagLst xmlns:a="http://schemas.openxmlformats.org/drawingml/2006/main" xmlns:r="http://schemas.openxmlformats.org/officeDocument/2006/relationships" xmlns:p="http://schemas.openxmlformats.org/presentationml/2006/main">
  <p:tag name="LTOP" val=" 214.125"/>
  <p:tag name="LLEFT" val=" 371"/>
</p:tagLst>
</file>

<file path=ppt/tags/tag9.xml><?xml version="1.0" encoding="utf-8"?>
<p:tagLst xmlns:a="http://schemas.openxmlformats.org/drawingml/2006/main" xmlns:r="http://schemas.openxmlformats.org/officeDocument/2006/relationships" xmlns:p="http://schemas.openxmlformats.org/presentationml/2006/main">
  <p:tag name="LTOP" val=" 214.125"/>
  <p:tag name="LLEFT" val=" 516.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2423</TotalTime>
  <Words>3037</Words>
  <Application>Microsoft Office PowerPoint</Application>
  <PresentationFormat>自定义</PresentationFormat>
  <Paragraphs>232</Paragraphs>
  <Slides>24</Slides>
  <Notes>1</Notes>
  <HiddenSlides>0</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鹰眼科技融资计划书</dc:title>
  <dc:creator>常瑞胜</dc:creator>
  <cp:lastModifiedBy>***</cp:lastModifiedBy>
  <cp:revision>138</cp:revision>
  <dcterms:created xsi:type="dcterms:W3CDTF">2015-04-20T12:27:27Z</dcterms:created>
  <dcterms:modified xsi:type="dcterms:W3CDTF">2016-04-06T07:50:03Z</dcterms:modified>
</cp:coreProperties>
</file>